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5" r:id="rId1"/>
  </p:sldMasterIdLst>
  <p:notesMasterIdLst>
    <p:notesMasterId r:id="rId11"/>
  </p:notesMasterIdLst>
  <p:sldIdLst>
    <p:sldId id="256" r:id="rId2"/>
    <p:sldId id="258" r:id="rId3"/>
    <p:sldId id="268" r:id="rId4"/>
    <p:sldId id="261" r:id="rId5"/>
    <p:sldId id="269" r:id="rId6"/>
    <p:sldId id="271" r:id="rId7"/>
    <p:sldId id="270" r:id="rId8"/>
    <p:sldId id="27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0D147-A167-D045-9883-AC338460F12B}" v="13" dt="2023-09-19T18:18:07.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6296"/>
  </p:normalViewPr>
  <p:slideViewPr>
    <p:cSldViewPr snapToGrid="0">
      <p:cViewPr varScale="1">
        <p:scale>
          <a:sx n="112" d="100"/>
          <a:sy n="112" d="100"/>
        </p:scale>
        <p:origin x="496"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D2C1C-D636-7C4C-ABDE-7D83FEE48946}" type="doc">
      <dgm:prSet loTypeId="urn:microsoft.com/office/officeart/2005/8/layout/hierarchy4" loCatId="hierarchy" qsTypeId="urn:microsoft.com/office/officeart/2005/8/quickstyle/simple3" qsCatId="simple" csTypeId="urn:microsoft.com/office/officeart/2005/8/colors/colorful3" csCatId="colorful" phldr="1"/>
      <dgm:spPr/>
      <dgm:t>
        <a:bodyPr/>
        <a:lstStyle/>
        <a:p>
          <a:endParaRPr lang="en-GB"/>
        </a:p>
      </dgm:t>
    </dgm:pt>
    <dgm:pt modelId="{736000C1-0C2E-B141-9FBF-4F3DFB55AACB}">
      <dgm:prSet/>
      <dgm:spPr/>
      <dgm:t>
        <a:bodyPr/>
        <a:lstStyle/>
        <a:p>
          <a:r>
            <a:rPr lang="en-GB" dirty="0"/>
            <a:t>Categories of Cyber Crimes</a:t>
          </a:r>
        </a:p>
      </dgm:t>
    </dgm:pt>
    <dgm:pt modelId="{40F00CA5-1156-CA4D-A969-B799CA9AF187}" type="parTrans" cxnId="{80839DDB-A881-3944-A6BC-5595DFC3D52C}">
      <dgm:prSet/>
      <dgm:spPr/>
      <dgm:t>
        <a:bodyPr/>
        <a:lstStyle/>
        <a:p>
          <a:endParaRPr lang="en-GB"/>
        </a:p>
      </dgm:t>
    </dgm:pt>
    <dgm:pt modelId="{64778159-1566-284B-922B-1040C31A059E}" type="sibTrans" cxnId="{80839DDB-A881-3944-A6BC-5595DFC3D52C}">
      <dgm:prSet/>
      <dgm:spPr/>
      <dgm:t>
        <a:bodyPr/>
        <a:lstStyle/>
        <a:p>
          <a:endParaRPr lang="en-GB"/>
        </a:p>
      </dgm:t>
    </dgm:pt>
    <dgm:pt modelId="{CC49A91E-2AEE-7242-B6E7-BED8BBDF7D8C}">
      <dgm:prSet/>
      <dgm:spPr/>
      <dgm:t>
        <a:bodyPr/>
        <a:lstStyle/>
        <a:p>
          <a:r>
            <a:rPr lang="en-GB" dirty="0"/>
            <a:t>Financial Cyber Crimes</a:t>
          </a:r>
        </a:p>
      </dgm:t>
    </dgm:pt>
    <dgm:pt modelId="{2197CEC8-663A-D541-A435-85C5EA21B88D}" type="parTrans" cxnId="{3213B2F2-037A-F44E-B541-49FCE6A77825}">
      <dgm:prSet/>
      <dgm:spPr/>
      <dgm:t>
        <a:bodyPr/>
        <a:lstStyle/>
        <a:p>
          <a:endParaRPr lang="en-GB"/>
        </a:p>
      </dgm:t>
    </dgm:pt>
    <dgm:pt modelId="{5201C3C6-5AAF-0848-B701-2A0FC6C7A10B}" type="sibTrans" cxnId="{3213B2F2-037A-F44E-B541-49FCE6A77825}">
      <dgm:prSet/>
      <dgm:spPr/>
      <dgm:t>
        <a:bodyPr/>
        <a:lstStyle/>
        <a:p>
          <a:endParaRPr lang="en-GB"/>
        </a:p>
      </dgm:t>
    </dgm:pt>
    <dgm:pt modelId="{FA65373F-433E-7943-99AF-4BD098B4F0DA}">
      <dgm:prSet/>
      <dgm:spPr/>
      <dgm:t>
        <a:bodyPr/>
        <a:lstStyle/>
        <a:p>
          <a:r>
            <a:rPr lang="en-GB" dirty="0"/>
            <a:t>Non-Financial Cyber Crimes</a:t>
          </a:r>
        </a:p>
      </dgm:t>
    </dgm:pt>
    <dgm:pt modelId="{A6CA21A3-A230-E045-8DC7-299EA5C85B71}" type="parTrans" cxnId="{6070F1C5-A539-884F-8864-93AF3D9AE56F}">
      <dgm:prSet/>
      <dgm:spPr/>
      <dgm:t>
        <a:bodyPr/>
        <a:lstStyle/>
        <a:p>
          <a:endParaRPr lang="en-GB"/>
        </a:p>
      </dgm:t>
    </dgm:pt>
    <dgm:pt modelId="{C0BBEBA7-83C0-D240-843E-495FFC2D6554}" type="sibTrans" cxnId="{6070F1C5-A539-884F-8864-93AF3D9AE56F}">
      <dgm:prSet/>
      <dgm:spPr/>
      <dgm:t>
        <a:bodyPr/>
        <a:lstStyle/>
        <a:p>
          <a:endParaRPr lang="en-GB"/>
        </a:p>
      </dgm:t>
    </dgm:pt>
    <dgm:pt modelId="{47B36CAA-0901-E744-937C-404C479FC0B2}" type="pres">
      <dgm:prSet presAssocID="{873D2C1C-D636-7C4C-ABDE-7D83FEE48946}" presName="Name0" presStyleCnt="0">
        <dgm:presLayoutVars>
          <dgm:chPref val="1"/>
          <dgm:dir/>
          <dgm:animOne val="branch"/>
          <dgm:animLvl val="lvl"/>
          <dgm:resizeHandles/>
        </dgm:presLayoutVars>
      </dgm:prSet>
      <dgm:spPr/>
    </dgm:pt>
    <dgm:pt modelId="{3CFFDDF6-241D-F642-9B63-79B6706C278A}" type="pres">
      <dgm:prSet presAssocID="{736000C1-0C2E-B141-9FBF-4F3DFB55AACB}" presName="vertOne" presStyleCnt="0"/>
      <dgm:spPr/>
    </dgm:pt>
    <dgm:pt modelId="{0847F93B-0442-354A-BEE7-7308F17D90C0}" type="pres">
      <dgm:prSet presAssocID="{736000C1-0C2E-B141-9FBF-4F3DFB55AACB}" presName="txOne" presStyleLbl="node0" presStyleIdx="0" presStyleCnt="1">
        <dgm:presLayoutVars>
          <dgm:chPref val="3"/>
        </dgm:presLayoutVars>
      </dgm:prSet>
      <dgm:spPr/>
    </dgm:pt>
    <dgm:pt modelId="{B4EA75C3-4841-1842-B3FD-28B6A5DA52C6}" type="pres">
      <dgm:prSet presAssocID="{736000C1-0C2E-B141-9FBF-4F3DFB55AACB}" presName="parTransOne" presStyleCnt="0"/>
      <dgm:spPr/>
    </dgm:pt>
    <dgm:pt modelId="{CADBF23B-4C71-0144-9CB7-125F9CB47F75}" type="pres">
      <dgm:prSet presAssocID="{736000C1-0C2E-B141-9FBF-4F3DFB55AACB}" presName="horzOne" presStyleCnt="0"/>
      <dgm:spPr/>
    </dgm:pt>
    <dgm:pt modelId="{5EB7AD1A-351F-724E-8471-5E65A94E381E}" type="pres">
      <dgm:prSet presAssocID="{CC49A91E-2AEE-7242-B6E7-BED8BBDF7D8C}" presName="vertTwo" presStyleCnt="0"/>
      <dgm:spPr/>
    </dgm:pt>
    <dgm:pt modelId="{608A9959-9E15-A248-8EBB-36BA79B20AAA}" type="pres">
      <dgm:prSet presAssocID="{CC49A91E-2AEE-7242-B6E7-BED8BBDF7D8C}" presName="txTwo" presStyleLbl="node2" presStyleIdx="0" presStyleCnt="2">
        <dgm:presLayoutVars>
          <dgm:chPref val="3"/>
        </dgm:presLayoutVars>
      </dgm:prSet>
      <dgm:spPr/>
    </dgm:pt>
    <dgm:pt modelId="{4F9CE225-B0DF-BC40-8619-E2877A833922}" type="pres">
      <dgm:prSet presAssocID="{CC49A91E-2AEE-7242-B6E7-BED8BBDF7D8C}" presName="horzTwo" presStyleCnt="0"/>
      <dgm:spPr/>
    </dgm:pt>
    <dgm:pt modelId="{778884E6-C118-0D4C-9B1E-5DAF98C758F3}" type="pres">
      <dgm:prSet presAssocID="{5201C3C6-5AAF-0848-B701-2A0FC6C7A10B}" presName="sibSpaceTwo" presStyleCnt="0"/>
      <dgm:spPr/>
    </dgm:pt>
    <dgm:pt modelId="{ADA0770D-DB5B-924F-B180-D84111D5E2B6}" type="pres">
      <dgm:prSet presAssocID="{FA65373F-433E-7943-99AF-4BD098B4F0DA}" presName="vertTwo" presStyleCnt="0"/>
      <dgm:spPr/>
    </dgm:pt>
    <dgm:pt modelId="{9AE895E0-3E6B-B046-A3A4-6CCB1B63057F}" type="pres">
      <dgm:prSet presAssocID="{FA65373F-433E-7943-99AF-4BD098B4F0DA}" presName="txTwo" presStyleLbl="node2" presStyleIdx="1" presStyleCnt="2">
        <dgm:presLayoutVars>
          <dgm:chPref val="3"/>
        </dgm:presLayoutVars>
      </dgm:prSet>
      <dgm:spPr/>
    </dgm:pt>
    <dgm:pt modelId="{AE403576-49F8-9340-B1E8-9CC6A1FB129C}" type="pres">
      <dgm:prSet presAssocID="{FA65373F-433E-7943-99AF-4BD098B4F0DA}" presName="horzTwo" presStyleCnt="0"/>
      <dgm:spPr/>
    </dgm:pt>
  </dgm:ptLst>
  <dgm:cxnLst>
    <dgm:cxn modelId="{50EEC03D-4C1B-D04E-BB7B-E3FE2BAA9CD4}" type="presOf" srcId="{873D2C1C-D636-7C4C-ABDE-7D83FEE48946}" destId="{47B36CAA-0901-E744-937C-404C479FC0B2}" srcOrd="0" destOrd="0" presId="urn:microsoft.com/office/officeart/2005/8/layout/hierarchy4"/>
    <dgm:cxn modelId="{E09FA95C-CF3D-CA44-8245-BB07EB1BB16A}" type="presOf" srcId="{736000C1-0C2E-B141-9FBF-4F3DFB55AACB}" destId="{0847F93B-0442-354A-BEE7-7308F17D90C0}" srcOrd="0" destOrd="0" presId="urn:microsoft.com/office/officeart/2005/8/layout/hierarchy4"/>
    <dgm:cxn modelId="{5F289E82-FFE2-7448-BA41-E35BB1DD3310}" type="presOf" srcId="{CC49A91E-2AEE-7242-B6E7-BED8BBDF7D8C}" destId="{608A9959-9E15-A248-8EBB-36BA79B20AAA}" srcOrd="0" destOrd="0" presId="urn:microsoft.com/office/officeart/2005/8/layout/hierarchy4"/>
    <dgm:cxn modelId="{438227B3-D085-074F-B49D-AD416D4441B6}" type="presOf" srcId="{FA65373F-433E-7943-99AF-4BD098B4F0DA}" destId="{9AE895E0-3E6B-B046-A3A4-6CCB1B63057F}" srcOrd="0" destOrd="0" presId="urn:microsoft.com/office/officeart/2005/8/layout/hierarchy4"/>
    <dgm:cxn modelId="{6070F1C5-A539-884F-8864-93AF3D9AE56F}" srcId="{736000C1-0C2E-B141-9FBF-4F3DFB55AACB}" destId="{FA65373F-433E-7943-99AF-4BD098B4F0DA}" srcOrd="1" destOrd="0" parTransId="{A6CA21A3-A230-E045-8DC7-299EA5C85B71}" sibTransId="{C0BBEBA7-83C0-D240-843E-495FFC2D6554}"/>
    <dgm:cxn modelId="{80839DDB-A881-3944-A6BC-5595DFC3D52C}" srcId="{873D2C1C-D636-7C4C-ABDE-7D83FEE48946}" destId="{736000C1-0C2E-B141-9FBF-4F3DFB55AACB}" srcOrd="0" destOrd="0" parTransId="{40F00CA5-1156-CA4D-A969-B799CA9AF187}" sibTransId="{64778159-1566-284B-922B-1040C31A059E}"/>
    <dgm:cxn modelId="{3213B2F2-037A-F44E-B541-49FCE6A77825}" srcId="{736000C1-0C2E-B141-9FBF-4F3DFB55AACB}" destId="{CC49A91E-2AEE-7242-B6E7-BED8BBDF7D8C}" srcOrd="0" destOrd="0" parTransId="{2197CEC8-663A-D541-A435-85C5EA21B88D}" sibTransId="{5201C3C6-5AAF-0848-B701-2A0FC6C7A10B}"/>
    <dgm:cxn modelId="{FE395A79-E80F-BD41-85A5-D7EEB0599D1A}" type="presParOf" srcId="{47B36CAA-0901-E744-937C-404C479FC0B2}" destId="{3CFFDDF6-241D-F642-9B63-79B6706C278A}" srcOrd="0" destOrd="0" presId="urn:microsoft.com/office/officeart/2005/8/layout/hierarchy4"/>
    <dgm:cxn modelId="{80F53457-E44E-7547-964F-52AD123CDB1A}" type="presParOf" srcId="{3CFFDDF6-241D-F642-9B63-79B6706C278A}" destId="{0847F93B-0442-354A-BEE7-7308F17D90C0}" srcOrd="0" destOrd="0" presId="urn:microsoft.com/office/officeart/2005/8/layout/hierarchy4"/>
    <dgm:cxn modelId="{C78C970A-FF80-4D45-95CB-169AC584BAB6}" type="presParOf" srcId="{3CFFDDF6-241D-F642-9B63-79B6706C278A}" destId="{B4EA75C3-4841-1842-B3FD-28B6A5DA52C6}" srcOrd="1" destOrd="0" presId="urn:microsoft.com/office/officeart/2005/8/layout/hierarchy4"/>
    <dgm:cxn modelId="{AE3A3CAF-D5B1-404A-9ACB-E96FE4FCED70}" type="presParOf" srcId="{3CFFDDF6-241D-F642-9B63-79B6706C278A}" destId="{CADBF23B-4C71-0144-9CB7-125F9CB47F75}" srcOrd="2" destOrd="0" presId="urn:microsoft.com/office/officeart/2005/8/layout/hierarchy4"/>
    <dgm:cxn modelId="{719F6507-16D7-AC41-8345-BD6BC5EEEBAF}" type="presParOf" srcId="{CADBF23B-4C71-0144-9CB7-125F9CB47F75}" destId="{5EB7AD1A-351F-724E-8471-5E65A94E381E}" srcOrd="0" destOrd="0" presId="urn:microsoft.com/office/officeart/2005/8/layout/hierarchy4"/>
    <dgm:cxn modelId="{8576421C-0DD3-1C45-8366-E0409820A953}" type="presParOf" srcId="{5EB7AD1A-351F-724E-8471-5E65A94E381E}" destId="{608A9959-9E15-A248-8EBB-36BA79B20AAA}" srcOrd="0" destOrd="0" presId="urn:microsoft.com/office/officeart/2005/8/layout/hierarchy4"/>
    <dgm:cxn modelId="{A7F8245A-4CC4-DA43-A476-0233F95B5FEA}" type="presParOf" srcId="{5EB7AD1A-351F-724E-8471-5E65A94E381E}" destId="{4F9CE225-B0DF-BC40-8619-E2877A833922}" srcOrd="1" destOrd="0" presId="urn:microsoft.com/office/officeart/2005/8/layout/hierarchy4"/>
    <dgm:cxn modelId="{C5925E14-3C82-3944-916C-395A28304A6E}" type="presParOf" srcId="{CADBF23B-4C71-0144-9CB7-125F9CB47F75}" destId="{778884E6-C118-0D4C-9B1E-5DAF98C758F3}" srcOrd="1" destOrd="0" presId="urn:microsoft.com/office/officeart/2005/8/layout/hierarchy4"/>
    <dgm:cxn modelId="{062F16C9-B3C3-9A4C-935B-2E643B359E58}" type="presParOf" srcId="{CADBF23B-4C71-0144-9CB7-125F9CB47F75}" destId="{ADA0770D-DB5B-924F-B180-D84111D5E2B6}" srcOrd="2" destOrd="0" presId="urn:microsoft.com/office/officeart/2005/8/layout/hierarchy4"/>
    <dgm:cxn modelId="{DE799965-4CE5-F54C-9B04-A967465BA8B3}" type="presParOf" srcId="{ADA0770D-DB5B-924F-B180-D84111D5E2B6}" destId="{9AE895E0-3E6B-B046-A3A4-6CCB1B63057F}" srcOrd="0" destOrd="0" presId="urn:microsoft.com/office/officeart/2005/8/layout/hierarchy4"/>
    <dgm:cxn modelId="{AAF22CBE-0F81-E74E-BBB0-09A7745983D1}" type="presParOf" srcId="{ADA0770D-DB5B-924F-B180-D84111D5E2B6}" destId="{AE403576-49F8-9340-B1E8-9CC6A1FB129C}" srcOrd="1" destOrd="0" presId="urn:microsoft.com/office/officeart/2005/8/layout/hierarchy4"/>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7F93B-0442-354A-BEE7-7308F17D90C0}">
      <dsp:nvSpPr>
        <dsp:cNvPr id="0" name=""/>
        <dsp:cNvSpPr/>
      </dsp:nvSpPr>
      <dsp:spPr>
        <a:xfrm>
          <a:off x="3722" y="1038"/>
          <a:ext cx="10076952" cy="1966070"/>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GB" sz="6500" kern="1200" dirty="0"/>
            <a:t>Categories of Cyber Crimes</a:t>
          </a:r>
        </a:p>
      </dsp:txBody>
      <dsp:txXfrm>
        <a:off x="61306" y="58622"/>
        <a:ext cx="9961784" cy="1850902"/>
      </dsp:txXfrm>
    </dsp:sp>
    <dsp:sp modelId="{608A9959-9E15-A248-8EBB-36BA79B20AAA}">
      <dsp:nvSpPr>
        <dsp:cNvPr id="0" name=""/>
        <dsp:cNvSpPr/>
      </dsp:nvSpPr>
      <dsp:spPr>
        <a:xfrm>
          <a:off x="3722" y="2231548"/>
          <a:ext cx="4835390" cy="196607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Financial Cyber Crimes</a:t>
          </a:r>
        </a:p>
      </dsp:txBody>
      <dsp:txXfrm>
        <a:off x="61306" y="2289132"/>
        <a:ext cx="4720222" cy="1850902"/>
      </dsp:txXfrm>
    </dsp:sp>
    <dsp:sp modelId="{9AE895E0-3E6B-B046-A3A4-6CCB1B63057F}">
      <dsp:nvSpPr>
        <dsp:cNvPr id="0" name=""/>
        <dsp:cNvSpPr/>
      </dsp:nvSpPr>
      <dsp:spPr>
        <a:xfrm>
          <a:off x="5245285" y="2231548"/>
          <a:ext cx="4835390" cy="196607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Non-Financial Cyber Crimes</a:t>
          </a:r>
        </a:p>
      </dsp:txBody>
      <dsp:txXfrm>
        <a:off x="5302869" y="2289132"/>
        <a:ext cx="4720222" cy="18509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BCBB2-6A53-6D42-9EC0-0E310C32A159}" type="datetimeFigureOut">
              <a:rPr lang="en-US" smtClean="0"/>
              <a:t>2/17/24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FA3F0-A32B-EC4C-B3B6-E797475D4EF9}" type="slidenum">
              <a:rPr lang="en-US" smtClean="0"/>
              <a:t>‹#›</a:t>
            </a:fld>
            <a:endParaRPr lang="en-US"/>
          </a:p>
        </p:txBody>
      </p:sp>
    </p:spTree>
    <p:extLst>
      <p:ext uri="{BB962C8B-B14F-4D97-AF65-F5344CB8AC3E}">
        <p14:creationId xmlns:p14="http://schemas.microsoft.com/office/powerpoint/2010/main" val="361115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CFA3F0-A32B-EC4C-B3B6-E797475D4EF9}" type="slidenum">
              <a:rPr lang="en-US" smtClean="0"/>
              <a:t>2</a:t>
            </a:fld>
            <a:endParaRPr lang="en-US"/>
          </a:p>
        </p:txBody>
      </p:sp>
    </p:spTree>
    <p:extLst>
      <p:ext uri="{BB962C8B-B14F-4D97-AF65-F5344CB8AC3E}">
        <p14:creationId xmlns:p14="http://schemas.microsoft.com/office/powerpoint/2010/main" val="254074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F5123-09C4-12AF-89EF-4063EA3FA8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9E23B28-BF2C-1DD7-8209-AD98F8163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601A4E6-1C8C-46C3-5267-2CBBEF5CAE5E}"/>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F0F4AB87-7CBB-59E0-29C7-71B17BF97A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C30DFA-BC19-F4B0-59DA-0EEBDDE8B90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075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B005-868B-C79C-7649-3156B26DFCF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EE43AC4-2E68-2974-2EC6-43769300A84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354885-11DB-E67E-057F-DE3909D769C4}"/>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94446D83-391F-2846-4FAE-FDF5747B67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699147-D0FB-21C1-D73F-9978D84B236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158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04307E-BA20-0044-D8AE-1BC81FCA30E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6DBB70-775F-E845-78D6-74077608176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186F5A-6C86-B106-EF06-10766EE54F3F}"/>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C8DF9A7E-E595-E5F0-542D-02660738E4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9FBCEB-6418-7031-E802-1337C8579F0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099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D34B-6432-FEB3-F219-D90D4EFF014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BEDCD8-18A5-E405-8BD8-ADCC01A86D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990D81-266A-8D6F-8082-8C119CFC03FA}"/>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61E985F8-D13F-3525-962F-CFC05C54BB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259222-0158-9D42-67E1-081DC5033A4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21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01AA8-1946-F93D-1A78-5AAC32DE187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215845A-A201-1595-058F-FA2E9C0EF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C83FDCB-81D7-F76C-842D-A3559E9D9A4C}"/>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53BCBBC5-839E-4804-D0DD-4488FA5C2E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68757-E468-EA98-9876-5DE477FB8E0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09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A8DB-1078-BA86-94AF-134D5CAC427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B5F10AB-CE1E-B4E3-0A53-08672477113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167C816-2864-E44F-5A79-4D163A02D9F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B3BD9C8-BE2B-2A6F-245C-0D2892894CF3}"/>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6" name="Footer Placeholder 5">
            <a:extLst>
              <a:ext uri="{FF2B5EF4-FFF2-40B4-BE49-F238E27FC236}">
                <a16:creationId xmlns:a16="http://schemas.microsoft.com/office/drawing/2014/main" id="{56ABB46F-2F13-B515-3B6C-D373D3CFCF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74B28D-AD8F-9F2A-DDE5-2F32D3D35C2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418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6838E-33F5-4601-AC63-63B9EED62F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305EF77-1137-4D85-794E-1E16A8D575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99B365A-C635-C4F8-207B-DECB412F0A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7CC00E3-1DCE-3C87-3CB9-F27068B16C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FA63125-F1E3-98EB-5ABF-9273FA0409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E11E19C-55F7-CF87-A9E0-3C6A9ADFFC38}"/>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8" name="Footer Placeholder 7">
            <a:extLst>
              <a:ext uri="{FF2B5EF4-FFF2-40B4-BE49-F238E27FC236}">
                <a16:creationId xmlns:a16="http://schemas.microsoft.com/office/drawing/2014/main" id="{5FDD6308-B2FD-DE2E-DC50-ADC195CA88A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5339E5-D2B7-A03F-AB67-A030A466222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2E6E-DB63-56BC-B66C-1014F456A54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F085668-D5BC-EAFC-55A3-5E212C9DFC18}"/>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4" name="Footer Placeholder 3">
            <a:extLst>
              <a:ext uri="{FF2B5EF4-FFF2-40B4-BE49-F238E27FC236}">
                <a16:creationId xmlns:a16="http://schemas.microsoft.com/office/drawing/2014/main" id="{D3E3314E-67C7-9C29-138F-30EC5AA209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0B60823-F63A-19AD-3707-1CDA0DA1195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492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DABE6-8F2E-373F-DFD5-523FE029982E}"/>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3" name="Footer Placeholder 2">
            <a:extLst>
              <a:ext uri="{FF2B5EF4-FFF2-40B4-BE49-F238E27FC236}">
                <a16:creationId xmlns:a16="http://schemas.microsoft.com/office/drawing/2014/main" id="{6AFE8452-4745-C8CF-8B09-5768CC1F025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EB28C2-0A42-41A3-E05D-6254DBB9498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34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B77E-534C-D792-2B51-6F6B910F89B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9B8A7AE-52AD-601F-E6B0-9F6A4441D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28A53D5-1DF7-53A3-3D0D-8D2F1B176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314D1-DD0D-3345-1EC2-78018A2133C2}"/>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6" name="Footer Placeholder 5">
            <a:extLst>
              <a:ext uri="{FF2B5EF4-FFF2-40B4-BE49-F238E27FC236}">
                <a16:creationId xmlns:a16="http://schemas.microsoft.com/office/drawing/2014/main" id="{E9436FFD-6B24-F855-CAD1-5107E7FD1C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D621A1-7462-0546-041C-EB7B29B4D3D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582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8D49-2AD1-4D85-D47F-734D44F167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AFB7688-FA86-26A9-6DD0-F3439FEEF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309778-C883-24C6-8B52-9D81F932C7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2686ACA-0434-50A4-ECCF-CB5146790A7B}"/>
              </a:ext>
            </a:extLst>
          </p:cNvPr>
          <p:cNvSpPr>
            <a:spLocks noGrp="1"/>
          </p:cNvSpPr>
          <p:nvPr>
            <p:ph type="dt" sz="half" idx="10"/>
          </p:nvPr>
        </p:nvSpPr>
        <p:spPr/>
        <p:txBody>
          <a:bodyPr/>
          <a:lstStyle/>
          <a:p>
            <a:fld id="{B61BEF0D-F0BB-DE4B-95CE-6DB70DBA9567}" type="datetimeFigureOut">
              <a:rPr lang="en-US" smtClean="0"/>
              <a:pPr/>
              <a:t>2/17/24</a:t>
            </a:fld>
            <a:endParaRPr lang="en-US" dirty="0"/>
          </a:p>
        </p:txBody>
      </p:sp>
      <p:sp>
        <p:nvSpPr>
          <p:cNvPr id="6" name="Footer Placeholder 5">
            <a:extLst>
              <a:ext uri="{FF2B5EF4-FFF2-40B4-BE49-F238E27FC236}">
                <a16:creationId xmlns:a16="http://schemas.microsoft.com/office/drawing/2014/main" id="{6A637061-E581-2322-AAD3-1587DB8805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FEE402-A33A-6ABA-4E9D-14B89EAC246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67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6ABCC-63BF-8B5C-8E40-A8FA79A1A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028ECE8-70FF-74BE-06ED-BC139CABE2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96E7F4-5FD1-F60C-B603-E35745062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2/17/24</a:t>
            </a:fld>
            <a:endParaRPr lang="en-US" dirty="0"/>
          </a:p>
        </p:txBody>
      </p:sp>
      <p:sp>
        <p:nvSpPr>
          <p:cNvPr id="5" name="Footer Placeholder 4">
            <a:extLst>
              <a:ext uri="{FF2B5EF4-FFF2-40B4-BE49-F238E27FC236}">
                <a16:creationId xmlns:a16="http://schemas.microsoft.com/office/drawing/2014/main" id="{5E1C4D7A-8EEB-09CA-AAA9-F11B93467C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C7BBAA1-0C42-6F32-77E6-D3F9273AC5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225720"/>
      </p:ext>
    </p:extLst>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gislative.gov.in/sites/default/files/A1908-05.pdf" TargetMode="External"/><Relationship Id="rId2" Type="http://schemas.openxmlformats.org/officeDocument/2006/relationships/hyperlink" Target="https://indiankanoon.org/doc/1395930/"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5F4B-6A23-9C98-52B4-24494DB0E1D5}"/>
              </a:ext>
            </a:extLst>
          </p:cNvPr>
          <p:cNvSpPr>
            <a:spLocks noGrp="1"/>
          </p:cNvSpPr>
          <p:nvPr>
            <p:ph type="ctrTitle"/>
          </p:nvPr>
        </p:nvSpPr>
        <p:spPr>
          <a:xfrm>
            <a:off x="0" y="728133"/>
            <a:ext cx="12192000" cy="2751667"/>
          </a:xfrm>
        </p:spPr>
        <p:txBody>
          <a:bodyPr>
            <a:normAutofit/>
          </a:bodyPr>
          <a:lstStyle/>
          <a:p>
            <a:pPr algn="ctr"/>
            <a:r>
              <a:rPr lang="en-US" b="1" dirty="0">
                <a:solidFill>
                  <a:schemeClr val="accent2">
                    <a:lumMod val="50000"/>
                  </a:schemeClr>
                </a:solidFill>
                <a:latin typeface="Times New Roman" panose="02020603050405020304" pitchFamily="18" charset="0"/>
                <a:cs typeface="Times New Roman" panose="02020603050405020304" pitchFamily="18" charset="0"/>
              </a:rPr>
              <a:t>CYBER CRIMES AND AVAILABLE REMEDIES </a:t>
            </a:r>
          </a:p>
        </p:txBody>
      </p:sp>
      <p:sp>
        <p:nvSpPr>
          <p:cNvPr id="3" name="Subtitle 2">
            <a:extLst>
              <a:ext uri="{FF2B5EF4-FFF2-40B4-BE49-F238E27FC236}">
                <a16:creationId xmlns:a16="http://schemas.microsoft.com/office/drawing/2014/main" id="{C7FFE4CF-291C-E23D-2633-B0CC570B8E5D}"/>
              </a:ext>
            </a:extLst>
          </p:cNvPr>
          <p:cNvSpPr>
            <a:spLocks noGrp="1"/>
          </p:cNvSpPr>
          <p:nvPr>
            <p:ph type="subTitle" idx="1"/>
          </p:nvPr>
        </p:nvSpPr>
        <p:spPr>
          <a:xfrm>
            <a:off x="8380207" y="4493941"/>
            <a:ext cx="3607354" cy="1182030"/>
          </a:xfrm>
        </p:spPr>
        <p:txBody>
          <a:bodyPr>
            <a:normAutofit fontScale="25000" lnSpcReduction="20000"/>
          </a:bodyPr>
          <a:lstStyle/>
          <a:p>
            <a:r>
              <a:rPr lang="en-US" sz="6000" b="1" dirty="0">
                <a:solidFill>
                  <a:schemeClr val="accent2">
                    <a:lumMod val="50000"/>
                  </a:schemeClr>
                </a:solidFill>
                <a:latin typeface="Times New Roman" panose="02020603050405020304" pitchFamily="18" charset="0"/>
                <a:ea typeface="+mj-ea"/>
                <a:cs typeface="Times New Roman" panose="02020603050405020304" pitchFamily="18" charset="0"/>
              </a:rPr>
              <a:t>AT GANGTOK ON 17.02.2024</a:t>
            </a:r>
          </a:p>
          <a:p>
            <a:r>
              <a:rPr lang="en-US" sz="6000" b="1" dirty="0">
                <a:solidFill>
                  <a:schemeClr val="accent2">
                    <a:lumMod val="50000"/>
                  </a:schemeClr>
                </a:solidFill>
                <a:latin typeface="Times New Roman" panose="02020603050405020304" pitchFamily="18" charset="0"/>
                <a:ea typeface="+mj-ea"/>
                <a:cs typeface="Times New Roman" panose="02020603050405020304" pitchFamily="18" charset="0"/>
              </a:rPr>
              <a:t>BY HIMANSHU DHAWAN, ADVOCATE</a:t>
            </a:r>
          </a:p>
          <a:p>
            <a:r>
              <a:rPr lang="en-US" sz="6000" b="1" dirty="0">
                <a:solidFill>
                  <a:schemeClr val="accent2">
                    <a:lumMod val="50000"/>
                  </a:schemeClr>
                </a:solidFill>
                <a:latin typeface="Times New Roman" panose="02020603050405020304" pitchFamily="18" charset="0"/>
                <a:ea typeface="+mj-ea"/>
                <a:cs typeface="Times New Roman" panose="02020603050405020304" pitchFamily="18" charset="0"/>
              </a:rPr>
              <a:t>FOUNDER | PARTNER</a:t>
            </a:r>
            <a:r>
              <a:rPr lang="en-US" sz="1600" b="1" dirty="0">
                <a:solidFill>
                  <a:schemeClr val="tx1">
                    <a:lumMod val="95000"/>
                    <a:lumOff val="5000"/>
                  </a:schemeClr>
                </a:solidFill>
                <a:latin typeface="Times New Roman" panose="02020603050405020304" pitchFamily="18" charset="0"/>
                <a:cs typeface="Times New Roman" panose="02020603050405020304" pitchFamily="18" charset="0"/>
              </a:rPr>
              <a:t>, </a:t>
            </a:r>
          </a:p>
          <a:p>
            <a:endParaRPr lang="en-US" b="1" dirty="0">
              <a:solidFill>
                <a:schemeClr val="accent2">
                  <a:lumMod val="50000"/>
                </a:schemeClr>
              </a:solidFill>
            </a:endParaRPr>
          </a:p>
          <a:p>
            <a:endParaRPr lang="en-US" dirty="0"/>
          </a:p>
        </p:txBody>
      </p:sp>
      <p:pic>
        <p:nvPicPr>
          <p:cNvPr id="4" name="Picture 3">
            <a:extLst>
              <a:ext uri="{FF2B5EF4-FFF2-40B4-BE49-F238E27FC236}">
                <a16:creationId xmlns:a16="http://schemas.microsoft.com/office/drawing/2014/main" id="{EA213040-5E1F-34FA-2E56-27FF5D7500B4}"/>
              </a:ext>
            </a:extLst>
          </p:cNvPr>
          <p:cNvPicPr>
            <a:picLocks noChangeAspect="1"/>
          </p:cNvPicPr>
          <p:nvPr/>
        </p:nvPicPr>
        <p:blipFill>
          <a:blip r:embed="rId2"/>
          <a:srcRect/>
          <a:stretch/>
        </p:blipFill>
        <p:spPr>
          <a:xfrm>
            <a:off x="8026400" y="5846786"/>
            <a:ext cx="4165600" cy="1011214"/>
          </a:xfrm>
          <a:prstGeom prst="rect">
            <a:avLst/>
          </a:prstGeom>
        </p:spPr>
      </p:pic>
    </p:spTree>
    <p:extLst>
      <p:ext uri="{BB962C8B-B14F-4D97-AF65-F5344CB8AC3E}">
        <p14:creationId xmlns:p14="http://schemas.microsoft.com/office/powerpoint/2010/main" val="3115481199"/>
      </p:ext>
    </p:extLst>
  </p:cSld>
  <p:clrMapOvr>
    <a:masterClrMapping/>
  </p:clrMapOvr>
  <mc:AlternateContent xmlns:mc="http://schemas.openxmlformats.org/markup-compatibility/2006" xmlns:p14="http://schemas.microsoft.com/office/powerpoint/2010/main">
    <mc:Choice Requires="p14">
      <p:transition spd="slow" p14:dur="30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64710-3F57-42A2-79CF-2D99B7344786}"/>
              </a:ext>
            </a:extLst>
          </p:cNvPr>
          <p:cNvSpPr>
            <a:spLocks noGrp="1"/>
          </p:cNvSpPr>
          <p:nvPr>
            <p:ph type="title"/>
          </p:nvPr>
        </p:nvSpPr>
        <p:spPr>
          <a:xfrm>
            <a:off x="838200" y="96820"/>
            <a:ext cx="10515600" cy="1161826"/>
          </a:xfrm>
        </p:spPr>
        <p:txBody>
          <a:bodyPr>
            <a:normAutofit fontScale="90000"/>
          </a:bodyPr>
          <a:lstStyle/>
          <a:p>
            <a:pPr algn="ctr"/>
            <a:br>
              <a:rPr lang="en-US" sz="4500" b="1" dirty="0">
                <a:solidFill>
                  <a:schemeClr val="accent2">
                    <a:lumMod val="50000"/>
                  </a:schemeClr>
                </a:solidFill>
                <a:latin typeface="Times New Roman" panose="02020603050405020304" pitchFamily="18" charset="0"/>
                <a:cs typeface="Times New Roman" panose="02020603050405020304" pitchFamily="18" charset="0"/>
              </a:rPr>
            </a:br>
            <a:r>
              <a:rPr lang="en-US" sz="3600" b="1" dirty="0">
                <a:solidFill>
                  <a:schemeClr val="accent2">
                    <a:lumMod val="50000"/>
                  </a:schemeClr>
                </a:solidFill>
                <a:latin typeface="Times New Roman" panose="02020603050405020304" pitchFamily="18" charset="0"/>
                <a:cs typeface="Times New Roman" panose="02020603050405020304" pitchFamily="18" charset="0"/>
              </a:rPr>
              <a:t>CYBER CRIME AND ITS CATEGORIES</a:t>
            </a:r>
            <a:br>
              <a:rPr lang="en-US" sz="3600" b="1" dirty="0">
                <a:solidFill>
                  <a:schemeClr val="accent2">
                    <a:lumMod val="50000"/>
                  </a:schemeClr>
                </a:solidFill>
                <a:latin typeface="Times New Roman" panose="02020603050405020304" pitchFamily="18" charset="0"/>
                <a:cs typeface="Times New Roman" panose="02020603050405020304" pitchFamily="18" charset="0"/>
              </a:rPr>
            </a:br>
            <a:r>
              <a:rPr lang="en-US" sz="4500" b="1" dirty="0">
                <a:solidFill>
                  <a:schemeClr val="accent2">
                    <a:lumMod val="50000"/>
                  </a:schemeClr>
                </a:solidFill>
                <a:latin typeface="Times New Roman" panose="02020603050405020304" pitchFamily="18" charset="0"/>
                <a:cs typeface="Times New Roman" panose="02020603050405020304" pitchFamily="18" charset="0"/>
              </a:rPr>
              <a:t> </a:t>
            </a:r>
            <a:r>
              <a:rPr lang="en-IN" sz="2700" b="1" dirty="0">
                <a:solidFill>
                  <a:schemeClr val="accent2">
                    <a:lumMod val="50000"/>
                  </a:schemeClr>
                </a:solidFill>
                <a:latin typeface="Times New Roman" panose="02020603050405020304" pitchFamily="18" charset="0"/>
                <a:cs typeface="Times New Roman" panose="02020603050405020304" pitchFamily="18" charset="0"/>
              </a:rPr>
              <a:t>“Any unlawful act where computer or communication device or computer network is used to commit or facilitate the commission of a crime”.</a:t>
            </a:r>
            <a:br>
              <a:rPr lang="en-IN" sz="2700" b="1" dirty="0">
                <a:solidFill>
                  <a:schemeClr val="accent2">
                    <a:lumMod val="50000"/>
                  </a:schemeClr>
                </a:solidFill>
                <a:latin typeface="Times New Roman" panose="02020603050405020304" pitchFamily="18" charset="0"/>
                <a:cs typeface="Times New Roman" panose="02020603050405020304" pitchFamily="18" charset="0"/>
              </a:rPr>
            </a:br>
            <a:endParaRPr lang="en-US" sz="36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88F8D63-7560-6C5A-24EB-FDAE61884A66}"/>
              </a:ext>
            </a:extLst>
          </p:cNvPr>
          <p:cNvSpPr>
            <a:spLocks noGrp="1"/>
          </p:cNvSpPr>
          <p:nvPr>
            <p:ph sz="half" idx="1"/>
          </p:nvPr>
        </p:nvSpPr>
        <p:spPr>
          <a:xfrm>
            <a:off x="838200" y="1836914"/>
            <a:ext cx="5181600" cy="4351338"/>
          </a:xfrm>
        </p:spPr>
        <p:txBody>
          <a:bodyPr>
            <a:normAutofit/>
          </a:bodyPr>
          <a:lstStyle/>
          <a:p>
            <a:pPr marL="0" indent="0" algn="just">
              <a:buNone/>
            </a:pPr>
            <a:endParaRPr lang="en-IN" sz="4000" i="1" dirty="0">
              <a:solidFill>
                <a:schemeClr val="tx2">
                  <a:lumMod val="75000"/>
                </a:schemeClr>
              </a:solidFill>
              <a:latin typeface="TimesNewRomanPS"/>
            </a:endParaRPr>
          </a:p>
          <a:p>
            <a:pPr marL="0" indent="0" algn="just">
              <a:buNone/>
            </a:pPr>
            <a:endParaRPr lang="en-IN" sz="4000" dirty="0">
              <a:solidFill>
                <a:schemeClr val="accent1">
                  <a:lumMod val="50000"/>
                </a:schemeClr>
              </a:solidFill>
            </a:endParaRPr>
          </a:p>
          <a:p>
            <a:endParaRPr lang="en-US" dirty="0">
              <a:solidFill>
                <a:schemeClr val="tx2">
                  <a:lumMod val="75000"/>
                </a:schemeClr>
              </a:solidFill>
            </a:endParaRPr>
          </a:p>
        </p:txBody>
      </p:sp>
      <p:graphicFrame>
        <p:nvGraphicFramePr>
          <p:cNvPr id="8" name="Content Placeholder 7">
            <a:extLst>
              <a:ext uri="{FF2B5EF4-FFF2-40B4-BE49-F238E27FC236}">
                <a16:creationId xmlns:a16="http://schemas.microsoft.com/office/drawing/2014/main" id="{14A9DAC2-B17F-AED1-0D71-4AD13F05CD0B}"/>
              </a:ext>
            </a:extLst>
          </p:cNvPr>
          <p:cNvGraphicFramePr>
            <a:graphicFrameLocks noGrp="1"/>
          </p:cNvGraphicFramePr>
          <p:nvPr>
            <p:ph sz="half" idx="2"/>
            <p:extLst>
              <p:ext uri="{D42A27DB-BD31-4B8C-83A1-F6EECF244321}">
                <p14:modId xmlns:p14="http://schemas.microsoft.com/office/powerpoint/2010/main" val="3497111982"/>
              </p:ext>
            </p:extLst>
          </p:nvPr>
        </p:nvGraphicFramePr>
        <p:xfrm>
          <a:off x="1269402" y="1825625"/>
          <a:ext cx="10084398" cy="4198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584CC0A6-93A8-7E9E-5DCD-3C6C1C2EA2A6}"/>
              </a:ext>
            </a:extLst>
          </p:cNvPr>
          <p:cNvPicPr>
            <a:picLocks noChangeAspect="1"/>
          </p:cNvPicPr>
          <p:nvPr/>
        </p:nvPicPr>
        <p:blipFill>
          <a:blip r:embed="rId8"/>
          <a:srcRect/>
          <a:stretch/>
        </p:blipFill>
        <p:spPr>
          <a:xfrm>
            <a:off x="8026401" y="6024282"/>
            <a:ext cx="4182020" cy="825866"/>
          </a:xfrm>
          <a:prstGeom prst="rect">
            <a:avLst/>
          </a:prstGeom>
        </p:spPr>
      </p:pic>
    </p:spTree>
    <p:extLst>
      <p:ext uri="{BB962C8B-B14F-4D97-AF65-F5344CB8AC3E}">
        <p14:creationId xmlns:p14="http://schemas.microsoft.com/office/powerpoint/2010/main" val="1072642922"/>
      </p:ext>
    </p:extLst>
  </p:cSld>
  <p:clrMapOvr>
    <a:masterClrMapping/>
  </p:clrMapOvr>
  <mc:AlternateContent xmlns:mc="http://schemas.openxmlformats.org/markup-compatibility/2006" xmlns:p14="http://schemas.microsoft.com/office/powerpoint/2010/main">
    <mc:Choice Requires="p14">
      <p:transition spd="slow" p14:dur="30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2D022CE-2A6E-AAF7-7E36-224AE0500F3C}"/>
              </a:ext>
            </a:extLst>
          </p:cNvPr>
          <p:cNvSpPr>
            <a:spLocks noGrp="1"/>
          </p:cNvSpPr>
          <p:nvPr>
            <p:ph sz="half" idx="1"/>
          </p:nvPr>
        </p:nvSpPr>
        <p:spPr>
          <a:xfrm>
            <a:off x="838200" y="1690688"/>
            <a:ext cx="5181600" cy="3526771"/>
          </a:xfrm>
        </p:spPr>
        <p:txBody>
          <a:bodyPr>
            <a:normAutofit/>
          </a:bodyPr>
          <a:lstStyle/>
          <a:p>
            <a:pPr marL="0" indent="0">
              <a:buNone/>
            </a:pPr>
            <a:r>
              <a:rPr lang="en-US" b="1" dirty="0">
                <a:solidFill>
                  <a:schemeClr val="accent2">
                    <a:lumMod val="50000"/>
                  </a:schemeClr>
                </a:solidFill>
                <a:latin typeface="Times New Roman" panose="02020603050405020304" pitchFamily="18" charset="0"/>
                <a:ea typeface="+mj-ea"/>
                <a:cs typeface="Times New Roman" panose="02020603050405020304" pitchFamily="18" charset="0"/>
              </a:rPr>
              <a:t>FINANCIAL CYBER CRIMES</a:t>
            </a:r>
          </a:p>
          <a:p>
            <a:r>
              <a:rPr lang="en-US" dirty="0">
                <a:solidFill>
                  <a:srgbClr val="002060"/>
                </a:solidFill>
                <a:latin typeface="Times New Roman" panose="02020603050405020304" pitchFamily="18" charset="0"/>
                <a:cs typeface="Times New Roman" panose="02020603050405020304" pitchFamily="18" charset="0"/>
              </a:rPr>
              <a:t>Data Theft/Damage to Computer Computer Systems Etc.</a:t>
            </a:r>
          </a:p>
          <a:p>
            <a:r>
              <a:rPr lang="en-US" dirty="0">
                <a:solidFill>
                  <a:srgbClr val="002060"/>
                </a:solidFill>
                <a:latin typeface="Times New Roman" panose="02020603050405020304" pitchFamily="18" charset="0"/>
                <a:cs typeface="Times New Roman" panose="02020603050405020304" pitchFamily="18" charset="0"/>
              </a:rPr>
              <a:t>UPI and OTP related frauds </a:t>
            </a:r>
          </a:p>
          <a:p>
            <a:r>
              <a:rPr lang="en-US" dirty="0">
                <a:solidFill>
                  <a:srgbClr val="002060"/>
                </a:solidFill>
                <a:latin typeface="Times New Roman" panose="02020603050405020304" pitchFamily="18" charset="0"/>
                <a:cs typeface="Times New Roman" panose="02020603050405020304" pitchFamily="18" charset="0"/>
              </a:rPr>
              <a:t>Malware or Ransomware Attacks</a:t>
            </a:r>
          </a:p>
          <a:p>
            <a:r>
              <a:rPr lang="en-US" dirty="0">
                <a:solidFill>
                  <a:srgbClr val="002060"/>
                </a:solidFill>
                <a:latin typeface="Times New Roman" panose="02020603050405020304" pitchFamily="18" charset="0"/>
                <a:cs typeface="Times New Roman" panose="02020603050405020304" pitchFamily="18" charset="0"/>
              </a:rPr>
              <a:t>Tampering with Computer Source Documents.</a:t>
            </a:r>
          </a:p>
        </p:txBody>
      </p:sp>
      <p:sp>
        <p:nvSpPr>
          <p:cNvPr id="3" name="Content Placeholder 2">
            <a:extLst>
              <a:ext uri="{FF2B5EF4-FFF2-40B4-BE49-F238E27FC236}">
                <a16:creationId xmlns:a16="http://schemas.microsoft.com/office/drawing/2014/main" id="{8D0F6089-F39D-E151-BA0A-8333D558B9EB}"/>
              </a:ext>
            </a:extLst>
          </p:cNvPr>
          <p:cNvSpPr>
            <a:spLocks noGrp="1"/>
          </p:cNvSpPr>
          <p:nvPr>
            <p:ph sz="half" idx="2"/>
          </p:nvPr>
        </p:nvSpPr>
        <p:spPr>
          <a:xfrm>
            <a:off x="6981712" y="1690687"/>
            <a:ext cx="4372087" cy="3612833"/>
          </a:xfrm>
        </p:spPr>
        <p:txBody>
          <a:bodyPr>
            <a:normAutofit/>
          </a:bodyPr>
          <a:lstStyle/>
          <a:p>
            <a:pPr marL="0" indent="0">
              <a:buNone/>
            </a:pPr>
            <a:r>
              <a:rPr lang="en-US" b="1" dirty="0">
                <a:solidFill>
                  <a:schemeClr val="accent2">
                    <a:lumMod val="50000"/>
                  </a:schemeClr>
                </a:solidFill>
                <a:latin typeface="Times New Roman" panose="02020603050405020304" pitchFamily="18" charset="0"/>
                <a:ea typeface="+mj-ea"/>
                <a:cs typeface="Times New Roman" panose="02020603050405020304" pitchFamily="18" charset="0"/>
              </a:rPr>
              <a:t>NON-FINANCIAL CYBER CRIMES</a:t>
            </a:r>
          </a:p>
          <a:p>
            <a:r>
              <a:rPr lang="en-US" dirty="0">
                <a:solidFill>
                  <a:srgbClr val="002060"/>
                </a:solidFill>
                <a:latin typeface="Times New Roman" panose="02020603050405020304" pitchFamily="18" charset="0"/>
                <a:cs typeface="Times New Roman" panose="02020603050405020304" pitchFamily="18" charset="0"/>
              </a:rPr>
              <a:t>Identity Theft</a:t>
            </a:r>
          </a:p>
          <a:p>
            <a:r>
              <a:rPr lang="en-US" dirty="0">
                <a:solidFill>
                  <a:srgbClr val="002060"/>
                </a:solidFill>
                <a:latin typeface="Times New Roman" panose="02020603050405020304" pitchFamily="18" charset="0"/>
                <a:cs typeface="Times New Roman" panose="02020603050405020304" pitchFamily="18" charset="0"/>
              </a:rPr>
              <a:t>Cyber Stalking</a:t>
            </a:r>
          </a:p>
          <a:p>
            <a:r>
              <a:rPr lang="en-US" dirty="0">
                <a:solidFill>
                  <a:srgbClr val="002060"/>
                </a:solidFill>
                <a:latin typeface="Times New Roman" panose="02020603050405020304" pitchFamily="18" charset="0"/>
                <a:cs typeface="Times New Roman" panose="02020603050405020304" pitchFamily="18" charset="0"/>
              </a:rPr>
              <a:t>Cyber Bullying</a:t>
            </a:r>
          </a:p>
          <a:p>
            <a:r>
              <a:rPr lang="en-US" dirty="0">
                <a:solidFill>
                  <a:srgbClr val="002060"/>
                </a:solidFill>
                <a:latin typeface="Times New Roman" panose="02020603050405020304" pitchFamily="18" charset="0"/>
                <a:cs typeface="Times New Roman" panose="02020603050405020304" pitchFamily="18" charset="0"/>
              </a:rPr>
              <a:t>Cyber Terrorism</a:t>
            </a:r>
          </a:p>
        </p:txBody>
      </p:sp>
      <p:pic>
        <p:nvPicPr>
          <p:cNvPr id="7" name="Picture 6">
            <a:extLst>
              <a:ext uri="{FF2B5EF4-FFF2-40B4-BE49-F238E27FC236}">
                <a16:creationId xmlns:a16="http://schemas.microsoft.com/office/drawing/2014/main" id="{0A858272-B799-3384-95F8-6DF292288781}"/>
              </a:ext>
            </a:extLst>
          </p:cNvPr>
          <p:cNvPicPr>
            <a:picLocks noChangeAspect="1"/>
          </p:cNvPicPr>
          <p:nvPr/>
        </p:nvPicPr>
        <p:blipFill>
          <a:blip r:embed="rId2"/>
          <a:srcRect/>
          <a:stretch/>
        </p:blipFill>
        <p:spPr>
          <a:xfrm>
            <a:off x="8026401" y="5866479"/>
            <a:ext cx="4165600" cy="1011214"/>
          </a:xfrm>
          <a:prstGeom prst="rect">
            <a:avLst/>
          </a:prstGeom>
        </p:spPr>
      </p:pic>
      <p:sp>
        <p:nvSpPr>
          <p:cNvPr id="5" name="Title 4">
            <a:extLst>
              <a:ext uri="{FF2B5EF4-FFF2-40B4-BE49-F238E27FC236}">
                <a16:creationId xmlns:a16="http://schemas.microsoft.com/office/drawing/2014/main" id="{CFD7CC6E-58C1-4863-DB29-B650DAB5B1E8}"/>
              </a:ext>
            </a:extLst>
          </p:cNvPr>
          <p:cNvSpPr>
            <a:spLocks noGrp="1"/>
          </p:cNvSpPr>
          <p:nvPr>
            <p:ph type="title"/>
          </p:nvPr>
        </p:nvSpPr>
        <p:spPr/>
        <p:txBody>
          <a:bodyPr/>
          <a:lstStyle/>
          <a:p>
            <a:r>
              <a:rPr lang="en-US" sz="2800" b="1" i="1" dirty="0">
                <a:solidFill>
                  <a:schemeClr val="accent2">
                    <a:lumMod val="50000"/>
                  </a:schemeClr>
                </a:solidFill>
                <a:latin typeface="Times New Roman" panose="02020603050405020304" pitchFamily="18" charset="0"/>
                <a:cs typeface="Times New Roman" panose="02020603050405020304" pitchFamily="18" charset="0"/>
              </a:rPr>
              <a:t>EXAMPLES OF CYBER CRIMES:</a:t>
            </a:r>
          </a:p>
        </p:txBody>
      </p:sp>
    </p:spTree>
    <p:extLst>
      <p:ext uri="{BB962C8B-B14F-4D97-AF65-F5344CB8AC3E}">
        <p14:creationId xmlns:p14="http://schemas.microsoft.com/office/powerpoint/2010/main" val="280097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A91F-322E-2BE0-EAD8-041AFF412184}"/>
              </a:ext>
            </a:extLst>
          </p:cNvPr>
          <p:cNvSpPr>
            <a:spLocks noGrp="1"/>
          </p:cNvSpPr>
          <p:nvPr>
            <p:ph type="title"/>
          </p:nvPr>
        </p:nvSpPr>
        <p:spPr>
          <a:xfrm>
            <a:off x="0" y="0"/>
            <a:ext cx="12191999" cy="1100667"/>
          </a:xfrm>
        </p:spPr>
        <p:txBody>
          <a:bodyPr>
            <a:normAutofit/>
          </a:bodyPr>
          <a:lstStyle/>
          <a:p>
            <a:pPr algn="ctr"/>
            <a:r>
              <a:rPr lang="en-US" sz="4000" b="1" dirty="0">
                <a:solidFill>
                  <a:schemeClr val="accent2">
                    <a:lumMod val="50000"/>
                  </a:schemeClr>
                </a:solidFill>
                <a:latin typeface="Times New Roman" panose="02020603050405020304" pitchFamily="18" charset="0"/>
                <a:cs typeface="Times New Roman" panose="02020603050405020304" pitchFamily="18" charset="0"/>
              </a:rPr>
              <a:t>“DATA” AND “DATA THEFT” </a:t>
            </a:r>
          </a:p>
        </p:txBody>
      </p:sp>
      <p:sp>
        <p:nvSpPr>
          <p:cNvPr id="3" name="Content Placeholder 2">
            <a:extLst>
              <a:ext uri="{FF2B5EF4-FFF2-40B4-BE49-F238E27FC236}">
                <a16:creationId xmlns:a16="http://schemas.microsoft.com/office/drawing/2014/main" id="{3B2740F0-FDF6-ED23-CDED-7AC4C1E8CDFF}"/>
              </a:ext>
            </a:extLst>
          </p:cNvPr>
          <p:cNvSpPr>
            <a:spLocks noGrp="1"/>
          </p:cNvSpPr>
          <p:nvPr>
            <p:ph idx="1"/>
          </p:nvPr>
        </p:nvSpPr>
        <p:spPr>
          <a:xfrm>
            <a:off x="301213" y="1012038"/>
            <a:ext cx="11618259" cy="4843931"/>
          </a:xfrm>
        </p:spPr>
        <p:txBody>
          <a:bodyPr>
            <a:normAutofit/>
          </a:bodyPr>
          <a:lstStyle/>
          <a:p>
            <a:pPr algn="just"/>
            <a:r>
              <a:rPr lang="en-US" sz="2400" dirty="0">
                <a:solidFill>
                  <a:schemeClr val="accent1">
                    <a:lumMod val="50000"/>
                  </a:schemeClr>
                </a:solidFill>
                <a:latin typeface="Times New Roman" panose="02020603050405020304" pitchFamily="18" charset="0"/>
                <a:cs typeface="Times New Roman" panose="02020603050405020304" pitchFamily="18" charset="0"/>
              </a:rPr>
              <a:t>Under Section 2 (o) of the IT Act, 2000, ‘</a:t>
            </a:r>
            <a:r>
              <a:rPr lang="en-US" sz="2400" b="1" dirty="0">
                <a:solidFill>
                  <a:schemeClr val="accent1">
                    <a:lumMod val="50000"/>
                  </a:schemeClr>
                </a:solidFill>
                <a:latin typeface="Times New Roman" panose="02020603050405020304" pitchFamily="18" charset="0"/>
                <a:cs typeface="Times New Roman" panose="02020603050405020304" pitchFamily="18" charset="0"/>
              </a:rPr>
              <a:t>Data’ </a:t>
            </a:r>
            <a:r>
              <a:rPr lang="en-US" sz="2400" dirty="0">
                <a:solidFill>
                  <a:schemeClr val="accent1">
                    <a:lumMod val="50000"/>
                  </a:schemeClr>
                </a:solidFill>
                <a:latin typeface="Times New Roman" panose="02020603050405020304" pitchFamily="18" charset="0"/>
                <a:cs typeface="Times New Roman" panose="02020603050405020304" pitchFamily="18" charset="0"/>
              </a:rPr>
              <a:t>means</a:t>
            </a:r>
            <a:r>
              <a:rPr lang="en-US" sz="2400" b="1"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a:solidFill>
                  <a:schemeClr val="accent1">
                    <a:lumMod val="50000"/>
                  </a:schemeClr>
                </a:solidFill>
                <a:latin typeface="Times New Roman" panose="02020603050405020304" pitchFamily="18" charset="0"/>
                <a:cs typeface="Times New Roman" panose="02020603050405020304" pitchFamily="18" charset="0"/>
              </a:rPr>
              <a:t>a representation of information, knowledge, facts, concepts or instructions which are being prepared or have been prepared in a formalized manner, and is intended to be processed, is being processed or has been processed in a computer system or computer network, and maybe in any form (including computer printouts, magnetic or optical storage media, punched cards, punched tapes) or stored internally in the memory of the computer.	</a:t>
            </a:r>
          </a:p>
          <a:p>
            <a:pPr algn="just"/>
            <a:r>
              <a:rPr lang="en-US" sz="2400" b="1" dirty="0">
                <a:solidFill>
                  <a:schemeClr val="accent1">
                    <a:lumMod val="50000"/>
                  </a:schemeClr>
                </a:solidFill>
                <a:latin typeface="Times New Roman" panose="02020603050405020304" pitchFamily="18" charset="0"/>
                <a:cs typeface="Times New Roman" panose="02020603050405020304" pitchFamily="18" charset="0"/>
              </a:rPr>
              <a:t>Data theft </a:t>
            </a:r>
            <a:r>
              <a:rPr lang="en-US" sz="2400" dirty="0">
                <a:solidFill>
                  <a:schemeClr val="accent1">
                    <a:lumMod val="50000"/>
                  </a:schemeClr>
                </a:solidFill>
                <a:latin typeface="Times New Roman" panose="02020603050405020304" pitchFamily="18" charset="0"/>
                <a:cs typeface="Times New Roman" panose="02020603050405020304" pitchFamily="18" charset="0"/>
              </a:rPr>
              <a:t>is the unauthorized acquisition of valuable or personal information from an organization, compromising privacy and obtaining confidential data. This includes hacking passwords, accessing banking and personal customer information, and exploiting sensitive data such as trade secrets or government databases. </a:t>
            </a:r>
          </a:p>
          <a:p>
            <a:pPr algn="just"/>
            <a:r>
              <a:rPr lang="en-IN" sz="2400" dirty="0">
                <a:solidFill>
                  <a:schemeClr val="accent1">
                    <a:lumMod val="50000"/>
                  </a:schemeClr>
                </a:solidFill>
                <a:latin typeface="Times New Roman" panose="02020603050405020304" pitchFamily="18" charset="0"/>
                <a:cs typeface="Times New Roman" panose="02020603050405020304" pitchFamily="18" charset="0"/>
              </a:rPr>
              <a:t>Section 43 of the IT Act, 2000 specifically defines, what constitutes the unauthorized access of the Computer Systems by a person without the permission of the owner of the computer systems. </a:t>
            </a:r>
          </a:p>
          <a:p>
            <a:endParaRPr lang="en-US" dirty="0">
              <a:solidFill>
                <a:schemeClr val="tx2">
                  <a:lumMod val="75000"/>
                </a:schemeClr>
              </a:solidFill>
              <a:latin typeface="+mj-lt"/>
            </a:endParaRPr>
          </a:p>
        </p:txBody>
      </p:sp>
      <p:pic>
        <p:nvPicPr>
          <p:cNvPr id="5" name="Picture 4">
            <a:extLst>
              <a:ext uri="{FF2B5EF4-FFF2-40B4-BE49-F238E27FC236}">
                <a16:creationId xmlns:a16="http://schemas.microsoft.com/office/drawing/2014/main" id="{02BEB3CA-98D7-899B-D054-5F45EAE9AEB2}"/>
              </a:ext>
            </a:extLst>
          </p:cNvPr>
          <p:cNvPicPr>
            <a:picLocks noChangeAspect="1"/>
          </p:cNvPicPr>
          <p:nvPr/>
        </p:nvPicPr>
        <p:blipFill>
          <a:blip r:embed="rId2"/>
          <a:srcRect/>
          <a:stretch/>
        </p:blipFill>
        <p:spPr>
          <a:xfrm>
            <a:off x="8026401" y="5855969"/>
            <a:ext cx="4165600" cy="1011214"/>
          </a:xfrm>
          <a:prstGeom prst="rect">
            <a:avLst/>
          </a:prstGeom>
        </p:spPr>
      </p:pic>
    </p:spTree>
    <p:extLst>
      <p:ext uri="{BB962C8B-B14F-4D97-AF65-F5344CB8AC3E}">
        <p14:creationId xmlns:p14="http://schemas.microsoft.com/office/powerpoint/2010/main" val="3864569176"/>
      </p:ext>
    </p:extLst>
  </p:cSld>
  <p:clrMapOvr>
    <a:masterClrMapping/>
  </p:clrMapOvr>
  <mc:AlternateContent xmlns:mc="http://schemas.openxmlformats.org/markup-compatibility/2006" xmlns:p14="http://schemas.microsoft.com/office/powerpoint/2010/main">
    <mc:Choice Requires="p14">
      <p:transition spd="slow" p14:dur="30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EAC8-5B04-12B7-B35A-AB51B65BDB2F}"/>
              </a:ext>
            </a:extLst>
          </p:cNvPr>
          <p:cNvSpPr>
            <a:spLocks noGrp="1"/>
          </p:cNvSpPr>
          <p:nvPr>
            <p:ph type="title"/>
          </p:nvPr>
        </p:nvSpPr>
        <p:spPr>
          <a:xfrm>
            <a:off x="838200" y="365126"/>
            <a:ext cx="10515600" cy="818216"/>
          </a:xfrm>
        </p:spPr>
        <p:txBody>
          <a:bodyPr>
            <a:normAutofit/>
          </a:bodyPr>
          <a:lstStyle/>
          <a:p>
            <a:r>
              <a:rPr lang="en-US" sz="3600" b="1" dirty="0">
                <a:solidFill>
                  <a:schemeClr val="accent2">
                    <a:lumMod val="50000"/>
                  </a:schemeClr>
                </a:solidFill>
              </a:rPr>
              <a:t>SECTION 43 OF THE IT ACT, 2000</a:t>
            </a:r>
          </a:p>
        </p:txBody>
      </p:sp>
      <p:sp>
        <p:nvSpPr>
          <p:cNvPr id="3" name="Content Placeholder 2">
            <a:extLst>
              <a:ext uri="{FF2B5EF4-FFF2-40B4-BE49-F238E27FC236}">
                <a16:creationId xmlns:a16="http://schemas.microsoft.com/office/drawing/2014/main" id="{877A6CD6-F464-33C2-6BC7-3EFF21DCEB87}"/>
              </a:ext>
            </a:extLst>
          </p:cNvPr>
          <p:cNvSpPr>
            <a:spLocks noGrp="1"/>
          </p:cNvSpPr>
          <p:nvPr>
            <p:ph idx="1"/>
          </p:nvPr>
        </p:nvSpPr>
        <p:spPr>
          <a:xfrm>
            <a:off x="838200" y="1183343"/>
            <a:ext cx="10515600" cy="4410633"/>
          </a:xfrm>
        </p:spPr>
        <p:txBody>
          <a:bodyPr>
            <a:normAutofit fontScale="25000" lnSpcReduction="20000"/>
          </a:bodyPr>
          <a:lstStyle/>
          <a:p>
            <a:pPr marL="0" indent="0" algn="just">
              <a:buNone/>
            </a:pPr>
            <a:r>
              <a:rPr lang="en-IN" sz="8000" b="1" dirty="0">
                <a:solidFill>
                  <a:srgbClr val="002060"/>
                </a:solidFill>
                <a:effectLst/>
                <a:latin typeface="Times New Roman" panose="02020603050405020304" pitchFamily="18" charset="0"/>
                <a:ea typeface="Times New Roman" panose="02020603050405020304" pitchFamily="18" charset="0"/>
              </a:rPr>
              <a:t>If any person without permission of the owner or any other person who is in charge of a computer, computer system or computer network accesses or secures access to such computer, computer system or computer network (</a:t>
            </a:r>
            <a:r>
              <a:rPr lang="en-IN" sz="8000" b="1" dirty="0">
                <a:solidFill>
                  <a:srgbClr val="002060"/>
                </a:solidFill>
                <a:effectLst/>
                <a:latin typeface="Times New Roman,Italic"/>
                <a:ea typeface="Times New Roman" panose="02020603050405020304" pitchFamily="18" charset="0"/>
              </a:rPr>
              <a:t>b</a:t>
            </a:r>
            <a:r>
              <a:rPr lang="en-IN" sz="8000" b="1" dirty="0">
                <a:solidFill>
                  <a:srgbClr val="002060"/>
                </a:solidFill>
                <a:effectLst/>
                <a:latin typeface="Times New Roman" panose="02020603050405020304" pitchFamily="18" charset="0"/>
                <a:ea typeface="Times New Roman" panose="02020603050405020304" pitchFamily="18" charset="0"/>
              </a:rPr>
              <a:t>)downloads, copies or extracts any data, computer data base or information from such computer, computer system or computer network including information or data held or stored in any removable storage medium; (</a:t>
            </a:r>
            <a:r>
              <a:rPr lang="en-IN" sz="8000" b="1" dirty="0">
                <a:solidFill>
                  <a:srgbClr val="002060"/>
                </a:solidFill>
                <a:effectLst/>
                <a:latin typeface="Times New Roman,Italic"/>
                <a:ea typeface="Times New Roman" panose="02020603050405020304" pitchFamily="18" charset="0"/>
              </a:rPr>
              <a:t>c</a:t>
            </a:r>
            <a:r>
              <a:rPr lang="en-IN" sz="8000" b="1" dirty="0">
                <a:solidFill>
                  <a:srgbClr val="002060"/>
                </a:solidFill>
                <a:effectLst/>
                <a:latin typeface="Times New Roman" panose="02020603050405020304" pitchFamily="18" charset="0"/>
                <a:ea typeface="Times New Roman" panose="02020603050405020304" pitchFamily="18" charset="0"/>
              </a:rPr>
              <a:t>) introduces or causes to be introduced any computer contaminant or computer virus into any computer, computer system or computer network; (</a:t>
            </a:r>
            <a:r>
              <a:rPr lang="en-IN" sz="8000" b="1" dirty="0">
                <a:solidFill>
                  <a:srgbClr val="002060"/>
                </a:solidFill>
                <a:effectLst/>
                <a:latin typeface="Times New Roman,Italic"/>
                <a:ea typeface="Times New Roman" panose="02020603050405020304" pitchFamily="18" charset="0"/>
              </a:rPr>
              <a:t>d</a:t>
            </a:r>
            <a:r>
              <a:rPr lang="en-IN" sz="8000" b="1" dirty="0">
                <a:solidFill>
                  <a:srgbClr val="002060"/>
                </a:solidFill>
                <a:effectLst/>
                <a:latin typeface="Times New Roman" panose="02020603050405020304" pitchFamily="18" charset="0"/>
                <a:ea typeface="Times New Roman" panose="02020603050405020304" pitchFamily="18" charset="0"/>
              </a:rPr>
              <a:t>) damages or causes to be damaged any computer, computer system or computer network, data, computer data base or any other programmes residing in such computer, computer system or computer network; (</a:t>
            </a:r>
            <a:r>
              <a:rPr lang="en-IN" sz="8000" b="1" dirty="0">
                <a:solidFill>
                  <a:srgbClr val="002060"/>
                </a:solidFill>
                <a:effectLst/>
                <a:latin typeface="Times New Roman,Italic"/>
                <a:ea typeface="Times New Roman" panose="02020603050405020304" pitchFamily="18" charset="0"/>
              </a:rPr>
              <a:t>e</a:t>
            </a:r>
            <a:r>
              <a:rPr lang="en-IN" sz="8000" b="1" dirty="0">
                <a:solidFill>
                  <a:srgbClr val="002060"/>
                </a:solidFill>
                <a:effectLst/>
                <a:latin typeface="Times New Roman" panose="02020603050405020304" pitchFamily="18" charset="0"/>
                <a:ea typeface="Times New Roman" panose="02020603050405020304" pitchFamily="18" charset="0"/>
              </a:rPr>
              <a:t>) disrupts or causes disruption of any computer, computer system or computer network;(</a:t>
            </a:r>
            <a:r>
              <a:rPr lang="en-IN" sz="8000" b="1" dirty="0">
                <a:solidFill>
                  <a:srgbClr val="002060"/>
                </a:solidFill>
                <a:effectLst/>
                <a:latin typeface="Times New Roman,Italic"/>
                <a:ea typeface="Times New Roman" panose="02020603050405020304" pitchFamily="18" charset="0"/>
              </a:rPr>
              <a:t>f</a:t>
            </a:r>
            <a:r>
              <a:rPr lang="en-IN" sz="8000" b="1" dirty="0">
                <a:solidFill>
                  <a:srgbClr val="002060"/>
                </a:solidFill>
                <a:effectLst/>
                <a:latin typeface="Times New Roman" panose="02020603050405020304" pitchFamily="18" charset="0"/>
                <a:ea typeface="Times New Roman" panose="02020603050405020304" pitchFamily="18" charset="0"/>
              </a:rPr>
              <a:t>) denies or causes the denial of access to any person authorised to access any computer, computer system or computer network by any means; (</a:t>
            </a:r>
            <a:r>
              <a:rPr lang="en-IN" sz="8000" b="1" dirty="0">
                <a:solidFill>
                  <a:srgbClr val="002060"/>
                </a:solidFill>
                <a:effectLst/>
                <a:latin typeface="Times New Roman,Italic"/>
                <a:ea typeface="Times New Roman" panose="02020603050405020304" pitchFamily="18" charset="0"/>
              </a:rPr>
              <a:t>g</a:t>
            </a:r>
            <a:r>
              <a:rPr lang="en-IN" sz="8000" b="1" dirty="0">
                <a:solidFill>
                  <a:srgbClr val="002060"/>
                </a:solidFill>
                <a:effectLst/>
                <a:latin typeface="Times New Roman" panose="02020603050405020304" pitchFamily="18" charset="0"/>
                <a:ea typeface="Times New Roman" panose="02020603050405020304" pitchFamily="18" charset="0"/>
              </a:rPr>
              <a:t>) provides any assistance to any person to facilitate access to a computer, computer system or computer network in contravention of the provisions of this Act, rules or regulations made thereunder; (</a:t>
            </a:r>
            <a:r>
              <a:rPr lang="en-IN" sz="8000" b="1" dirty="0">
                <a:solidFill>
                  <a:srgbClr val="002060"/>
                </a:solidFill>
                <a:effectLst/>
                <a:latin typeface="Times New Roman,Italic"/>
                <a:ea typeface="Times New Roman" panose="02020603050405020304" pitchFamily="18" charset="0"/>
              </a:rPr>
              <a:t>h</a:t>
            </a:r>
            <a:r>
              <a:rPr lang="en-IN" sz="8000" b="1" dirty="0">
                <a:solidFill>
                  <a:srgbClr val="002060"/>
                </a:solidFill>
                <a:effectLst/>
                <a:latin typeface="Times New Roman" panose="02020603050405020304" pitchFamily="18" charset="0"/>
                <a:ea typeface="Times New Roman" panose="02020603050405020304" pitchFamily="18" charset="0"/>
              </a:rPr>
              <a:t>) charges the services availed of by a person to the account of another person by tampering with or manipulating any computer, computer system, or computer network; (</a:t>
            </a:r>
            <a:r>
              <a:rPr lang="en-IN" sz="8000" b="1" dirty="0" err="1">
                <a:solidFill>
                  <a:srgbClr val="002060"/>
                </a:solidFill>
                <a:effectLst/>
                <a:latin typeface="Times New Roman,Italic"/>
                <a:ea typeface="Times New Roman" panose="02020603050405020304" pitchFamily="18" charset="0"/>
              </a:rPr>
              <a:t>i</a:t>
            </a:r>
            <a:r>
              <a:rPr lang="en-IN" sz="8000" b="1" dirty="0">
                <a:solidFill>
                  <a:srgbClr val="002060"/>
                </a:solidFill>
                <a:effectLst/>
                <a:latin typeface="Times New Roman" panose="02020603050405020304" pitchFamily="18" charset="0"/>
                <a:ea typeface="Times New Roman" panose="02020603050405020304" pitchFamily="18" charset="0"/>
              </a:rPr>
              <a:t>) destroys, deletes or alters any information residing in a computer resource or diminishes its value or utility or affects it injuriously by any means; (</a:t>
            </a:r>
            <a:r>
              <a:rPr lang="en-IN" sz="8000" b="1" dirty="0">
                <a:solidFill>
                  <a:srgbClr val="002060"/>
                </a:solidFill>
                <a:effectLst/>
                <a:latin typeface="Times New Roman,Italic"/>
                <a:ea typeface="Times New Roman" panose="02020603050405020304" pitchFamily="18" charset="0"/>
              </a:rPr>
              <a:t>j</a:t>
            </a:r>
            <a:r>
              <a:rPr lang="en-IN" sz="8000" b="1" dirty="0">
                <a:solidFill>
                  <a:srgbClr val="002060"/>
                </a:solidFill>
                <a:effectLst/>
                <a:latin typeface="Times New Roman" panose="02020603050405020304" pitchFamily="18" charset="0"/>
                <a:ea typeface="Times New Roman" panose="02020603050405020304" pitchFamily="18" charset="0"/>
              </a:rPr>
              <a:t>) steal, conceal, destroys or alters or causes any person to steal, conceal, destroy or alter any computer source code used for a computer resource with an intention to cause damage; he shall be liable to pay damages by way of compensation to the person so affected.</a:t>
            </a:r>
          </a:p>
          <a:p>
            <a:pPr marL="0" indent="0">
              <a:buNone/>
            </a:pPr>
            <a:endParaRPr lang="en-US" dirty="0"/>
          </a:p>
        </p:txBody>
      </p:sp>
      <p:pic>
        <p:nvPicPr>
          <p:cNvPr id="4" name="Picture 3">
            <a:extLst>
              <a:ext uri="{FF2B5EF4-FFF2-40B4-BE49-F238E27FC236}">
                <a16:creationId xmlns:a16="http://schemas.microsoft.com/office/drawing/2014/main" id="{EB272A28-7F58-BEE0-8072-3544F17A9604}"/>
              </a:ext>
            </a:extLst>
          </p:cNvPr>
          <p:cNvPicPr>
            <a:picLocks noChangeAspect="1"/>
          </p:cNvPicPr>
          <p:nvPr/>
        </p:nvPicPr>
        <p:blipFill>
          <a:blip r:embed="rId2"/>
          <a:srcRect/>
          <a:stretch/>
        </p:blipFill>
        <p:spPr>
          <a:xfrm>
            <a:off x="8026401" y="5855969"/>
            <a:ext cx="4165600" cy="1011214"/>
          </a:xfrm>
          <a:prstGeom prst="rect">
            <a:avLst/>
          </a:prstGeom>
        </p:spPr>
      </p:pic>
    </p:spTree>
    <p:extLst>
      <p:ext uri="{BB962C8B-B14F-4D97-AF65-F5344CB8AC3E}">
        <p14:creationId xmlns:p14="http://schemas.microsoft.com/office/powerpoint/2010/main" val="46001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D9E1-DD6E-2313-5B1E-C3DB99C18E05}"/>
              </a:ext>
            </a:extLst>
          </p:cNvPr>
          <p:cNvSpPr>
            <a:spLocks noGrp="1"/>
          </p:cNvSpPr>
          <p:nvPr>
            <p:ph type="title"/>
          </p:nvPr>
        </p:nvSpPr>
        <p:spPr/>
        <p:txBody>
          <a:bodyPr>
            <a:normAutofit/>
          </a:bodyPr>
          <a:lstStyle/>
          <a:p>
            <a:r>
              <a:rPr lang="en-US" sz="4000" b="1" dirty="0">
                <a:solidFill>
                  <a:schemeClr val="accent2">
                    <a:lumMod val="50000"/>
                  </a:schemeClr>
                </a:solidFill>
                <a:latin typeface="Times New Roman" panose="02020603050405020304" pitchFamily="18" charset="0"/>
                <a:cs typeface="Times New Roman" panose="02020603050405020304" pitchFamily="18" charset="0"/>
              </a:rPr>
              <a:t>RECOVERY OF DAMAGES UNDER THE IT ACT, 2000</a:t>
            </a:r>
            <a:endParaRPr lang="en-US" sz="4000" dirty="0"/>
          </a:p>
        </p:txBody>
      </p:sp>
      <p:sp>
        <p:nvSpPr>
          <p:cNvPr id="3" name="Content Placeholder 2">
            <a:extLst>
              <a:ext uri="{FF2B5EF4-FFF2-40B4-BE49-F238E27FC236}">
                <a16:creationId xmlns:a16="http://schemas.microsoft.com/office/drawing/2014/main" id="{C59121A0-330C-3564-5700-4EB615D27FCA}"/>
              </a:ext>
            </a:extLst>
          </p:cNvPr>
          <p:cNvSpPr>
            <a:spLocks noGrp="1"/>
          </p:cNvSpPr>
          <p:nvPr>
            <p:ph idx="1"/>
          </p:nvPr>
        </p:nvSpPr>
        <p:spPr>
          <a:xfrm>
            <a:off x="838200" y="1452283"/>
            <a:ext cx="10515600" cy="4281544"/>
          </a:xfrm>
        </p:spPr>
        <p:txBody>
          <a:bodyPr>
            <a:normAutofit/>
          </a:bodyPr>
          <a:lstStyle/>
          <a:p>
            <a:pPr algn="just"/>
            <a:r>
              <a:rPr lang="en-IN" sz="2200" dirty="0">
                <a:solidFill>
                  <a:srgbClr val="002060"/>
                </a:solidFill>
                <a:effectLst/>
                <a:latin typeface="Times New Roman" panose="02020603050405020304" pitchFamily="18" charset="0"/>
              </a:rPr>
              <a:t>For the purpose of de</a:t>
            </a:r>
            <a:r>
              <a:rPr lang="en-IN" sz="2200" dirty="0">
                <a:solidFill>
                  <a:srgbClr val="002060"/>
                </a:solidFill>
                <a:latin typeface="Times New Roman" panose="02020603050405020304" pitchFamily="18" charset="0"/>
              </a:rPr>
              <a:t>termining</a:t>
            </a:r>
            <a:r>
              <a:rPr lang="en-IN" sz="2200" dirty="0">
                <a:solidFill>
                  <a:srgbClr val="002060"/>
                </a:solidFill>
                <a:effectLst/>
                <a:latin typeface="Times New Roman" panose="02020603050405020304" pitchFamily="18" charset="0"/>
              </a:rPr>
              <a:t> that whether “any person” has committed a contravention of any of the provisions of this Act or of any rule, regulation, the Central Government shall appoint any officer not below the rank of a Director to the Government of India or an equivalent officer of a State Government to be an adjudicating officer for holding an inquiry in the manner prescribed by the Central Government. </a:t>
            </a:r>
            <a:endParaRPr lang="en-IN" sz="3500" dirty="0">
              <a:solidFill>
                <a:srgbClr val="002060"/>
              </a:solidFill>
            </a:endParaRPr>
          </a:p>
          <a:p>
            <a:pPr algn="just"/>
            <a:r>
              <a:rPr lang="en-IN" sz="2200" dirty="0">
                <a:solidFill>
                  <a:srgbClr val="002060"/>
                </a:solidFill>
                <a:effectLst/>
                <a:latin typeface="Times New Roman" panose="02020603050405020304" pitchFamily="18" charset="0"/>
              </a:rPr>
              <a:t>The adjudicating officer appointed under shall exercise jurisdiction to adjudicate matters in which the claim for injury or damage does not exceed rupees five crore, Provided that the jurisdiction in respect of the claim for injury or damage exceeding rupees five crores shall vest with the competent court.</a:t>
            </a:r>
            <a:endParaRPr lang="en-IN" sz="3500" dirty="0">
              <a:solidFill>
                <a:srgbClr val="002060"/>
              </a:solidFill>
            </a:endParaRPr>
          </a:p>
          <a:p>
            <a:pPr algn="just"/>
            <a:r>
              <a:rPr lang="en-IN" sz="2200" dirty="0">
                <a:solidFill>
                  <a:srgbClr val="002060"/>
                </a:solidFill>
                <a:effectLst/>
                <a:latin typeface="Times New Roman" panose="02020603050405020304" pitchFamily="18" charset="0"/>
              </a:rPr>
              <a:t>The adjudicating officer shall, after giving the person referred </a:t>
            </a:r>
            <a:r>
              <a:rPr lang="en-IN" sz="2200" dirty="0">
                <a:solidFill>
                  <a:srgbClr val="002060"/>
                </a:solidFill>
                <a:latin typeface="Times New Roman" panose="02020603050405020304" pitchFamily="18" charset="0"/>
              </a:rPr>
              <a:t>hereinabove </a:t>
            </a:r>
            <a:r>
              <a:rPr lang="en-IN" sz="2200" dirty="0">
                <a:solidFill>
                  <a:srgbClr val="002060"/>
                </a:solidFill>
                <a:effectLst/>
                <a:latin typeface="Times New Roman" panose="02020603050405020304" pitchFamily="18" charset="0"/>
              </a:rPr>
              <a:t>a reasonable opportunity for making representation in the matter and if, on such inquiry, he is satisfied that the person has committed the contravention, he may impose such penalty or award such compensation as he thinks fit in accordance with the provisions of that section. </a:t>
            </a:r>
            <a:endParaRPr lang="en-IN" sz="1500" dirty="0">
              <a:solidFill>
                <a:srgbClr val="002060"/>
              </a:solidFill>
            </a:endParaRPr>
          </a:p>
          <a:p>
            <a:pPr marL="0" indent="0" algn="just">
              <a:buNone/>
            </a:pPr>
            <a:endParaRPr lang="en-IN" dirty="0"/>
          </a:p>
          <a:p>
            <a:pPr marL="0" indent="0">
              <a:buNone/>
            </a:pPr>
            <a:endParaRPr lang="en-US" dirty="0"/>
          </a:p>
        </p:txBody>
      </p:sp>
      <p:pic>
        <p:nvPicPr>
          <p:cNvPr id="4" name="Picture 3">
            <a:extLst>
              <a:ext uri="{FF2B5EF4-FFF2-40B4-BE49-F238E27FC236}">
                <a16:creationId xmlns:a16="http://schemas.microsoft.com/office/drawing/2014/main" id="{3722B1E4-C3B3-4105-5BDA-541F50AFA141}"/>
              </a:ext>
            </a:extLst>
          </p:cNvPr>
          <p:cNvPicPr>
            <a:picLocks noChangeAspect="1"/>
          </p:cNvPicPr>
          <p:nvPr/>
        </p:nvPicPr>
        <p:blipFill>
          <a:blip r:embed="rId2"/>
          <a:srcRect/>
          <a:stretch/>
        </p:blipFill>
        <p:spPr>
          <a:xfrm>
            <a:off x="8026401" y="5855969"/>
            <a:ext cx="4165600" cy="1011214"/>
          </a:xfrm>
          <a:prstGeom prst="rect">
            <a:avLst/>
          </a:prstGeom>
        </p:spPr>
      </p:pic>
    </p:spTree>
    <p:extLst>
      <p:ext uri="{BB962C8B-B14F-4D97-AF65-F5344CB8AC3E}">
        <p14:creationId xmlns:p14="http://schemas.microsoft.com/office/powerpoint/2010/main" val="367966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62BF-217B-8AFD-6A8A-A4B32485C574}"/>
              </a:ext>
            </a:extLst>
          </p:cNvPr>
          <p:cNvSpPr>
            <a:spLocks noGrp="1"/>
          </p:cNvSpPr>
          <p:nvPr>
            <p:ph type="title"/>
          </p:nvPr>
        </p:nvSpPr>
        <p:spPr/>
        <p:txBody>
          <a:bodyPr/>
          <a:lstStyle/>
          <a:p>
            <a:r>
              <a:rPr lang="en-US" sz="3600" b="1" dirty="0">
                <a:solidFill>
                  <a:schemeClr val="accent2">
                    <a:lumMod val="50000"/>
                  </a:schemeClr>
                </a:solidFill>
              </a:rPr>
              <a:t>FIRST APPELLATE</a:t>
            </a:r>
            <a:r>
              <a:rPr lang="en-US" dirty="0"/>
              <a:t> </a:t>
            </a:r>
            <a:r>
              <a:rPr lang="en-US" sz="3600" b="1" dirty="0">
                <a:solidFill>
                  <a:schemeClr val="accent2">
                    <a:lumMod val="50000"/>
                  </a:schemeClr>
                </a:solidFill>
              </a:rPr>
              <a:t>JURISDICTION OF “TDSAT”</a:t>
            </a:r>
          </a:p>
        </p:txBody>
      </p:sp>
      <p:sp>
        <p:nvSpPr>
          <p:cNvPr id="3" name="Content Placeholder 2">
            <a:extLst>
              <a:ext uri="{FF2B5EF4-FFF2-40B4-BE49-F238E27FC236}">
                <a16:creationId xmlns:a16="http://schemas.microsoft.com/office/drawing/2014/main" id="{BCEF1F80-0E2A-EA85-04F9-72E91C043A93}"/>
              </a:ext>
            </a:extLst>
          </p:cNvPr>
          <p:cNvSpPr>
            <a:spLocks noGrp="1"/>
          </p:cNvSpPr>
          <p:nvPr>
            <p:ph idx="1"/>
          </p:nvPr>
        </p:nvSpPr>
        <p:spPr>
          <a:xfrm>
            <a:off x="838200" y="1355465"/>
            <a:ext cx="10515600" cy="4238512"/>
          </a:xfrm>
        </p:spPr>
        <p:txBody>
          <a:bodyPr>
            <a:normAutofit fontScale="92500" lnSpcReduction="10000"/>
          </a:bodyPr>
          <a:lstStyle/>
          <a:p>
            <a:pPr marL="0" indent="0" algn="just">
              <a:buNone/>
            </a:pPr>
            <a:r>
              <a:rPr lang="en-IN" dirty="0">
                <a:solidFill>
                  <a:schemeClr val="accent1">
                    <a:lumMod val="50000"/>
                  </a:schemeClr>
                </a:solidFill>
                <a:latin typeface="Times New Roman" panose="02020603050405020304" pitchFamily="18" charset="0"/>
                <a:cs typeface="Times New Roman" panose="02020603050405020304" pitchFamily="18" charset="0"/>
              </a:rPr>
              <a:t>Any person aggrieved by an order made by an adjudicating officer under this Act may prefer an appeal before  The TDSAT, within 45 Days of the receipt of the copy of the Order. </a:t>
            </a:r>
            <a:r>
              <a:rPr lang="en-US" sz="2800" dirty="0">
                <a:solidFill>
                  <a:schemeClr val="accent1">
                    <a:lumMod val="50000"/>
                  </a:schemeClr>
                </a:solidFill>
                <a:latin typeface="Times New Roman" panose="02020603050405020304" pitchFamily="18" charset="0"/>
                <a:cs typeface="Times New Roman" panose="02020603050405020304" pitchFamily="18" charset="0"/>
              </a:rPr>
              <a:t>The Telecom Disputes Settlement and Appellate Tribunal established under Section 14 of the TRAI Act, 1997 </a:t>
            </a:r>
            <a:r>
              <a:rPr lang="en-IN" dirty="0">
                <a:solidFill>
                  <a:schemeClr val="accent1">
                    <a:lumMod val="50000"/>
                  </a:schemeClr>
                </a:solidFill>
                <a:latin typeface="Times New Roman" panose="02020603050405020304" pitchFamily="18" charset="0"/>
                <a:cs typeface="Times New Roman" panose="02020603050405020304" pitchFamily="18" charset="0"/>
              </a:rPr>
              <a:t>shall, be the Appellate Tribunal for the purposes of this Act and the said Appellate Tribunal shall exercise the jurisdiction, powers and authority conferred on it by or under IT Act </a:t>
            </a:r>
            <a:r>
              <a:rPr lang="en-US" sz="2800" dirty="0">
                <a:solidFill>
                  <a:schemeClr val="accent1">
                    <a:lumMod val="50000"/>
                  </a:schemeClr>
                </a:solidFill>
                <a:latin typeface="Times New Roman" panose="02020603050405020304" pitchFamily="18" charset="0"/>
                <a:cs typeface="Times New Roman" panose="02020603050405020304" pitchFamily="18" charset="0"/>
              </a:rPr>
              <a:t>with a Chairperson and any additional members appointed by the Central Government. </a:t>
            </a:r>
            <a:r>
              <a:rPr lang="en-US" sz="2800" dirty="0">
                <a:solidFill>
                  <a:schemeClr val="accent1">
                    <a:lumMod val="50000"/>
                  </a:schemeClr>
                </a:solidFill>
                <a:latin typeface="Times New Roman" panose="02020603050405020304" pitchFamily="18" charset="0"/>
                <a:cs typeface="Times New Roman" panose="02020603050405020304" pitchFamily="18" charset="0"/>
                <a:hlinkClick r:id="rId2"/>
              </a:rPr>
              <a:t>Sub-clause (1) Section 58</a:t>
            </a:r>
            <a:r>
              <a:rPr lang="en-US" sz="2800" dirty="0">
                <a:solidFill>
                  <a:schemeClr val="accent1">
                    <a:lumMod val="50000"/>
                  </a:schemeClr>
                </a:solidFill>
                <a:latin typeface="Times New Roman" panose="02020603050405020304" pitchFamily="18" charset="0"/>
                <a:cs typeface="Times New Roman" panose="02020603050405020304" pitchFamily="18" charset="0"/>
              </a:rPr>
              <a:t> of the IT Act, 2000 states that the TDSAT is not bound by the </a:t>
            </a:r>
            <a:r>
              <a:rPr lang="en-US" sz="2800" dirty="0">
                <a:solidFill>
                  <a:schemeClr val="accent1">
                    <a:lumMod val="50000"/>
                  </a:schemeClr>
                </a:solidFill>
                <a:latin typeface="Times New Roman" panose="02020603050405020304" pitchFamily="18" charset="0"/>
                <a:cs typeface="Times New Roman" panose="02020603050405020304" pitchFamily="18" charset="0"/>
                <a:hlinkClick r:id="rId3"/>
              </a:rPr>
              <a:t>Code of Civil Procedure, 1908</a:t>
            </a:r>
            <a:r>
              <a:rPr lang="en-US" sz="2800" dirty="0">
                <a:solidFill>
                  <a:schemeClr val="accent1">
                    <a:lumMod val="50000"/>
                  </a:schemeClr>
                </a:solidFill>
                <a:latin typeface="Times New Roman" panose="02020603050405020304" pitchFamily="18" charset="0"/>
                <a:cs typeface="Times New Roman" panose="02020603050405020304" pitchFamily="18" charset="0"/>
              </a:rPr>
              <a:t>, but rather by the principles of natural justice, and the Tribunal has the authority to regulate its own procedure, including the location of its hearings. </a:t>
            </a:r>
            <a:r>
              <a:rPr lang="en-US" sz="2800" i="1" dirty="0">
                <a:solidFill>
                  <a:schemeClr val="accent1">
                    <a:lumMod val="50000"/>
                  </a:schemeClr>
                </a:solidFill>
                <a:latin typeface="Times New Roman" panose="02020603050405020304" pitchFamily="18" charset="0"/>
                <a:cs typeface="Times New Roman" panose="02020603050405020304" pitchFamily="18" charset="0"/>
              </a:rPr>
              <a:t>Second Appeal Lies before High Court within 60 days of the order passed by the TDSAT, New Delhi.</a:t>
            </a:r>
            <a:endParaRPr lang="en-US" i="1" dirty="0"/>
          </a:p>
        </p:txBody>
      </p:sp>
      <p:pic>
        <p:nvPicPr>
          <p:cNvPr id="4" name="Picture 3">
            <a:extLst>
              <a:ext uri="{FF2B5EF4-FFF2-40B4-BE49-F238E27FC236}">
                <a16:creationId xmlns:a16="http://schemas.microsoft.com/office/drawing/2014/main" id="{1AA61A6F-66E3-5D0E-5101-FD57DC92CDDF}"/>
              </a:ext>
            </a:extLst>
          </p:cNvPr>
          <p:cNvPicPr>
            <a:picLocks noChangeAspect="1"/>
          </p:cNvPicPr>
          <p:nvPr/>
        </p:nvPicPr>
        <p:blipFill>
          <a:blip r:embed="rId4"/>
          <a:srcRect/>
          <a:stretch/>
        </p:blipFill>
        <p:spPr>
          <a:xfrm>
            <a:off x="8026401" y="5855969"/>
            <a:ext cx="4165600" cy="1011214"/>
          </a:xfrm>
          <a:prstGeom prst="rect">
            <a:avLst/>
          </a:prstGeom>
        </p:spPr>
      </p:pic>
    </p:spTree>
    <p:extLst>
      <p:ext uri="{BB962C8B-B14F-4D97-AF65-F5344CB8AC3E}">
        <p14:creationId xmlns:p14="http://schemas.microsoft.com/office/powerpoint/2010/main" val="418403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B166-84E9-B558-ECDE-87C1F37B4F2D}"/>
              </a:ext>
            </a:extLst>
          </p:cNvPr>
          <p:cNvSpPr>
            <a:spLocks noGrp="1"/>
          </p:cNvSpPr>
          <p:nvPr>
            <p:ph type="title"/>
          </p:nvPr>
        </p:nvSpPr>
        <p:spPr>
          <a:xfrm>
            <a:off x="838200" y="365126"/>
            <a:ext cx="10515600" cy="766558"/>
          </a:xfrm>
        </p:spPr>
        <p:txBody>
          <a:bodyPr>
            <a:noAutofit/>
          </a:bodyPr>
          <a:lstStyle/>
          <a:p>
            <a:r>
              <a:rPr lang="en-US" sz="3200" b="1" dirty="0">
                <a:solidFill>
                  <a:schemeClr val="accent2">
                    <a:lumMod val="50000"/>
                  </a:schemeClr>
                </a:solidFill>
                <a:latin typeface="Times New Roman" panose="02020603050405020304" pitchFamily="18" charset="0"/>
                <a:cs typeface="Times New Roman" panose="02020603050405020304" pitchFamily="18" charset="0"/>
              </a:rPr>
              <a:t>INITIATIVES TAKEN BY THE GOVERNMENT OF INDIA TO CURB CYBER CRIMES</a:t>
            </a:r>
          </a:p>
        </p:txBody>
      </p:sp>
      <p:sp>
        <p:nvSpPr>
          <p:cNvPr id="3" name="Content Placeholder 2">
            <a:extLst>
              <a:ext uri="{FF2B5EF4-FFF2-40B4-BE49-F238E27FC236}">
                <a16:creationId xmlns:a16="http://schemas.microsoft.com/office/drawing/2014/main" id="{CAE908BE-5F28-E7B9-D168-310E071C78B3}"/>
              </a:ext>
            </a:extLst>
          </p:cNvPr>
          <p:cNvSpPr>
            <a:spLocks noGrp="1"/>
          </p:cNvSpPr>
          <p:nvPr>
            <p:ph idx="1"/>
          </p:nvPr>
        </p:nvSpPr>
        <p:spPr>
          <a:xfrm>
            <a:off x="838200" y="1303699"/>
            <a:ext cx="10515600" cy="4367758"/>
          </a:xfrm>
        </p:spPr>
        <p:txBody>
          <a:bodyPr>
            <a:normAutofit fontScale="92500" lnSpcReduction="10000"/>
          </a:bodyPr>
          <a:lstStyle/>
          <a:p>
            <a:pPr algn="just"/>
            <a:r>
              <a:rPr lang="en-IN" sz="2200" dirty="0">
                <a:solidFill>
                  <a:srgbClr val="002060"/>
                </a:solidFill>
                <a:latin typeface="Times New Roman" panose="02020603050405020304" pitchFamily="18" charset="0"/>
              </a:rPr>
              <a:t>The Central Government has taken steps for spreading awareness about cybercrimes, issuance of alerts/ advisories, improving cyber forensic facilities etc. The Government has established Indian Cyber Crime Coordination Centre (I4C) to provide a framework and eco-system for its officials to deal with the cyber crimes in a comprehensive and coordinated manner. The Government has launched the National Cyber Crime Reporting Portal, to enable public to report incidents pertaining to all types of cyber crimes, with a special focus on cyber crimes against women and children. </a:t>
            </a:r>
          </a:p>
          <a:p>
            <a:pPr algn="just"/>
            <a:r>
              <a:rPr lang="en-IN" sz="2200" dirty="0">
                <a:solidFill>
                  <a:srgbClr val="002060"/>
                </a:solidFill>
                <a:latin typeface="Times New Roman" panose="02020603050405020304" pitchFamily="18" charset="0"/>
              </a:rPr>
              <a:t>A toll-free number “155260” has been operationalized to get assistance in lodging online cyber complaints. Citizen Financial Cyber Fraud Reporting and Management System module has been launched for immediate reporting of financial frauds and to stop siphoning off fund by the fraudsters. </a:t>
            </a:r>
          </a:p>
          <a:p>
            <a:pPr algn="just"/>
            <a:r>
              <a:rPr lang="en-IN" sz="2200" dirty="0">
                <a:solidFill>
                  <a:srgbClr val="002060"/>
                </a:solidFill>
                <a:latin typeface="Times New Roman" panose="02020603050405020304" pitchFamily="18" charset="0"/>
              </a:rPr>
              <a:t>The Indian Computer Emergency Response Team (CERT-In) is serving as national agency for responding to cyber security incidents as per provisions of Section 70B of Information Technology Act, 2000. CERT-In receives inputs from its situational awareness systems and threat intelligence sources about malware infections in networks of entities across sectors. Whenever any incident comes to the notice of CERT-In, it issues alerts and advisories to the entities concerned and sectoral Computer Emergency Response Teams (CERTs) for remedial measures. </a:t>
            </a:r>
          </a:p>
          <a:p>
            <a:pPr marL="0" lvl="0" indent="0" algn="just">
              <a:buNone/>
              <a:tabLst>
                <a:tab pos="457200" algn="l"/>
              </a:tabLst>
            </a:pPr>
            <a:endParaRPr lang="en-IN" sz="19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5267F3E1-F33D-66F6-D7A7-B6BB7BE7AA11}"/>
              </a:ext>
            </a:extLst>
          </p:cNvPr>
          <p:cNvPicPr>
            <a:picLocks noChangeAspect="1"/>
          </p:cNvPicPr>
          <p:nvPr/>
        </p:nvPicPr>
        <p:blipFill>
          <a:blip r:embed="rId2"/>
          <a:srcRect/>
          <a:stretch/>
        </p:blipFill>
        <p:spPr>
          <a:xfrm>
            <a:off x="8026401" y="5855969"/>
            <a:ext cx="4165600" cy="1011214"/>
          </a:xfrm>
          <a:prstGeom prst="rect">
            <a:avLst/>
          </a:prstGeom>
        </p:spPr>
      </p:pic>
    </p:spTree>
    <p:extLst>
      <p:ext uri="{BB962C8B-B14F-4D97-AF65-F5344CB8AC3E}">
        <p14:creationId xmlns:p14="http://schemas.microsoft.com/office/powerpoint/2010/main" val="13198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98D8F-0F4D-E9C4-73A3-A9DCBC10F8E1}"/>
              </a:ext>
            </a:extLst>
          </p:cNvPr>
          <p:cNvSpPr>
            <a:spLocks noGrp="1"/>
          </p:cNvSpPr>
          <p:nvPr>
            <p:ph type="title"/>
          </p:nvPr>
        </p:nvSpPr>
        <p:spPr>
          <a:xfrm>
            <a:off x="3049740" y="2584092"/>
            <a:ext cx="8761413" cy="1688783"/>
          </a:xfrm>
        </p:spPr>
        <p:txBody>
          <a:bodyPr/>
          <a:lstStyle/>
          <a:p>
            <a:r>
              <a:rPr lang="en-US" sz="6600" b="1" dirty="0">
                <a:solidFill>
                  <a:schemeClr val="accent2">
                    <a:lumMod val="50000"/>
                  </a:schemeClr>
                </a:solidFill>
                <a:latin typeface="Times New Roman" panose="02020603050405020304" pitchFamily="18" charset="0"/>
                <a:cs typeface="Times New Roman" panose="02020603050405020304" pitchFamily="18" charset="0"/>
              </a:rPr>
              <a:t>THANK YOU!</a:t>
            </a:r>
          </a:p>
        </p:txBody>
      </p:sp>
      <p:pic>
        <p:nvPicPr>
          <p:cNvPr id="5" name="Picture 4">
            <a:extLst>
              <a:ext uri="{FF2B5EF4-FFF2-40B4-BE49-F238E27FC236}">
                <a16:creationId xmlns:a16="http://schemas.microsoft.com/office/drawing/2014/main" id="{CE22756D-41FF-D05B-E0D6-7922DE69AC9C}"/>
              </a:ext>
            </a:extLst>
          </p:cNvPr>
          <p:cNvPicPr>
            <a:picLocks noChangeAspect="1"/>
          </p:cNvPicPr>
          <p:nvPr/>
        </p:nvPicPr>
        <p:blipFill>
          <a:blip r:embed="rId2"/>
          <a:srcRect/>
          <a:stretch/>
        </p:blipFill>
        <p:spPr>
          <a:xfrm>
            <a:off x="8026381" y="5867806"/>
            <a:ext cx="4165600" cy="1011214"/>
          </a:xfrm>
          <a:prstGeom prst="rect">
            <a:avLst/>
          </a:prstGeom>
        </p:spPr>
      </p:pic>
    </p:spTree>
    <p:extLst>
      <p:ext uri="{BB962C8B-B14F-4D97-AF65-F5344CB8AC3E}">
        <p14:creationId xmlns:p14="http://schemas.microsoft.com/office/powerpoint/2010/main" val="1399124129"/>
      </p:ext>
    </p:extLst>
  </p:cSld>
  <p:clrMapOvr>
    <a:masterClrMapping/>
  </p:clrMapOvr>
  <mc:AlternateContent xmlns:mc="http://schemas.openxmlformats.org/markup-compatibility/2006" xmlns:p14="http://schemas.microsoft.com/office/powerpoint/2010/main">
    <mc:Choice Requires="p14">
      <p:transition spd="slow" p14:dur="30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18819</TotalTime>
  <Words>1251</Words>
  <Application>Microsoft Macintosh PowerPoint</Application>
  <PresentationFormat>Widescreen</PresentationFormat>
  <Paragraphs>38</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Times New Roman</vt:lpstr>
      <vt:lpstr>Times New Roman,Italic</vt:lpstr>
      <vt:lpstr>TimesNewRomanPS</vt:lpstr>
      <vt:lpstr>Office Theme</vt:lpstr>
      <vt:lpstr>CYBER CRIMES AND AVAILABLE REMEDIES </vt:lpstr>
      <vt:lpstr> CYBER CRIME AND ITS CATEGORIES  “Any unlawful act where computer or communication device or computer network is used to commit or facilitate the commission of a crime”. </vt:lpstr>
      <vt:lpstr>EXAMPLES OF CYBER CRIMES:</vt:lpstr>
      <vt:lpstr>“DATA” AND “DATA THEFT” </vt:lpstr>
      <vt:lpstr>SECTION 43 OF THE IT ACT, 2000</vt:lpstr>
      <vt:lpstr>RECOVERY OF DAMAGES UNDER THE IT ACT, 2000</vt:lpstr>
      <vt:lpstr>FIRST APPELLATE JURISDICTION OF “TDSAT”</vt:lpstr>
      <vt:lpstr>INITIATIVES TAKEN BY THE GOVERNMENT OF INDIA TO CURB CYBER CRIMES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DIGITAL PERSONAL DATA PROTECTION ACT, 2023</dc:title>
  <dc:creator>Himanshu Dhawan</dc:creator>
  <cp:lastModifiedBy>Himanshu Dhawan</cp:lastModifiedBy>
  <cp:revision>41</cp:revision>
  <dcterms:created xsi:type="dcterms:W3CDTF">2023-09-07T05:58:46Z</dcterms:created>
  <dcterms:modified xsi:type="dcterms:W3CDTF">2024-02-17T04:26:46Z</dcterms:modified>
</cp:coreProperties>
</file>